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omments/comment1.xml" ContentType="application/vnd.openxmlformats-officedocument.presentationml.comment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56" r:id="rId2"/>
    <p:sldId id="257" r:id="rId3"/>
    <p:sldId id="264" r:id="rId4"/>
    <p:sldId id="258" r:id="rId5"/>
    <p:sldId id="265" r:id="rId6"/>
    <p:sldId id="259" r:id="rId7"/>
    <p:sldId id="260" r:id="rId8"/>
    <p:sldId id="261" r:id="rId9"/>
    <p:sldId id="268" r:id="rId10"/>
    <p:sldId id="269" r:id="rId11"/>
    <p:sldId id="262" r:id="rId12"/>
    <p:sldId id="267" r:id="rId13"/>
    <p:sldId id="266" r:id="rId14"/>
    <p:sldId id="263"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odgin,Sandi" initials="H" lastIdx="12" clrIdx="0">
    <p:extLst>
      <p:ext uri="{19B8F6BF-5375-455C-9EA6-DF929625EA0E}">
        <p15:presenceInfo xmlns:p15="http://schemas.microsoft.com/office/powerpoint/2012/main" userId="S-1-5-21-299502267-746137067-1417001333-54899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3ADFB0D-0BF4-49AF-981D-5CFC573261C4}" v="3" dt="2019-04-02T18:58:18.09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58" autoAdjust="0"/>
    <p:restoredTop sz="94599"/>
  </p:normalViewPr>
  <p:slideViewPr>
    <p:cSldViewPr snapToGrid="0">
      <p:cViewPr varScale="1">
        <p:scale>
          <a:sx n="104" d="100"/>
          <a:sy n="104" d="100"/>
        </p:scale>
        <p:origin x="120" y="19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8-08-29T15:36:02.121" idx="6">
    <p:pos x="6668" y="2886"/>
    <p:text>Suggestion: Policies and Procedures related to (i) the dissemination of timely warnings and emergency notifications, (ii) reporting options and resource information for survivors of sexual assault, domestic violence, dating violence, and stalking, (iii) missing student notifications, and (iv) campus crime reporting processes.</p:text>
    <p:extLst>
      <p:ext uri="{C676402C-5697-4E1C-873F-D02D1690AC5C}">
        <p15:threadingInfo xmlns:p15="http://schemas.microsoft.com/office/powerpoint/2012/main" timeZoneBias="360"/>
      </p:ext>
    </p:extLst>
  </p:cm>
</p:cmLst>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3740903-1783-4693-B211-4F3E90D2B66D}" type="doc">
      <dgm:prSet loTypeId="urn:microsoft.com/office/officeart/2005/8/layout/lProcess2" loCatId="list" qsTypeId="urn:microsoft.com/office/officeart/2005/8/quickstyle/simple1" qsCatId="simple" csTypeId="urn:microsoft.com/office/officeart/2005/8/colors/colorful4" csCatId="colorful" phldr="1"/>
      <dgm:spPr/>
      <dgm:t>
        <a:bodyPr/>
        <a:lstStyle/>
        <a:p>
          <a:endParaRPr lang="en-US"/>
        </a:p>
      </dgm:t>
    </dgm:pt>
    <dgm:pt modelId="{B2B71C29-7391-4CA7-845B-A793E2A1EC97}">
      <dgm:prSet phldrT="[Text]"/>
      <dgm:spPr/>
      <dgm:t>
        <a:bodyPr/>
        <a:lstStyle/>
        <a:p>
          <a:r>
            <a:rPr lang="en-US" dirty="0"/>
            <a:t>Criminal Offenses</a:t>
          </a:r>
        </a:p>
      </dgm:t>
    </dgm:pt>
    <dgm:pt modelId="{DD74EAA0-0B18-40CD-9416-411C33C344FD}" type="parTrans" cxnId="{01422FA0-6323-4933-8DD8-3AE145EC441C}">
      <dgm:prSet/>
      <dgm:spPr/>
      <dgm:t>
        <a:bodyPr/>
        <a:lstStyle/>
        <a:p>
          <a:endParaRPr lang="en-US"/>
        </a:p>
      </dgm:t>
    </dgm:pt>
    <dgm:pt modelId="{7072A215-74D5-491B-BBB5-378E608A70E8}" type="sibTrans" cxnId="{01422FA0-6323-4933-8DD8-3AE145EC441C}">
      <dgm:prSet/>
      <dgm:spPr/>
      <dgm:t>
        <a:bodyPr/>
        <a:lstStyle/>
        <a:p>
          <a:endParaRPr lang="en-US"/>
        </a:p>
      </dgm:t>
    </dgm:pt>
    <dgm:pt modelId="{15F5AA1F-F167-4B88-9F90-89365394870F}">
      <dgm:prSet phldrT="[Text]"/>
      <dgm:spPr/>
      <dgm:t>
        <a:bodyPr/>
        <a:lstStyle/>
        <a:p>
          <a:r>
            <a:rPr lang="en-US" dirty="0"/>
            <a:t>Hate Crimes</a:t>
          </a:r>
        </a:p>
      </dgm:t>
    </dgm:pt>
    <dgm:pt modelId="{F690C38D-3E1E-414C-AB9D-9875A7B30B70}" type="parTrans" cxnId="{F6E6A72C-3489-4D1E-9695-B1F332B75E32}">
      <dgm:prSet/>
      <dgm:spPr/>
      <dgm:t>
        <a:bodyPr/>
        <a:lstStyle/>
        <a:p>
          <a:endParaRPr lang="en-US"/>
        </a:p>
      </dgm:t>
    </dgm:pt>
    <dgm:pt modelId="{6C4D8F8B-4342-417A-94A5-9D748C4091BF}" type="sibTrans" cxnId="{F6E6A72C-3489-4D1E-9695-B1F332B75E32}">
      <dgm:prSet/>
      <dgm:spPr/>
      <dgm:t>
        <a:bodyPr/>
        <a:lstStyle/>
        <a:p>
          <a:endParaRPr lang="en-US"/>
        </a:p>
      </dgm:t>
    </dgm:pt>
    <dgm:pt modelId="{657D5E03-AAE3-420E-88D3-4903215368F4}">
      <dgm:prSet phldrT="[Text]"/>
      <dgm:spPr/>
      <dgm:t>
        <a:bodyPr/>
        <a:lstStyle/>
        <a:p>
          <a:r>
            <a:rPr lang="en-US" dirty="0"/>
            <a:t>VAWA Offenses</a:t>
          </a:r>
        </a:p>
      </dgm:t>
    </dgm:pt>
    <dgm:pt modelId="{AA350095-D19E-41C8-9178-1212830CC462}" type="parTrans" cxnId="{68C5B257-EFBE-4942-862F-51ED2DB24FE6}">
      <dgm:prSet/>
      <dgm:spPr/>
      <dgm:t>
        <a:bodyPr/>
        <a:lstStyle/>
        <a:p>
          <a:endParaRPr lang="en-US"/>
        </a:p>
      </dgm:t>
    </dgm:pt>
    <dgm:pt modelId="{374734DC-045C-45A3-B9D5-BFAF1C1BB2FF}" type="sibTrans" cxnId="{68C5B257-EFBE-4942-862F-51ED2DB24FE6}">
      <dgm:prSet/>
      <dgm:spPr/>
      <dgm:t>
        <a:bodyPr/>
        <a:lstStyle/>
        <a:p>
          <a:endParaRPr lang="en-US"/>
        </a:p>
      </dgm:t>
    </dgm:pt>
    <dgm:pt modelId="{85FF9850-9921-4A45-BE03-2B29B380D401}">
      <dgm:prSet phldrT="[Text]"/>
      <dgm:spPr/>
      <dgm:t>
        <a:bodyPr/>
        <a:lstStyle/>
        <a:p>
          <a:r>
            <a:rPr lang="en-US" dirty="0"/>
            <a:t>Arrests &amp; Referrals</a:t>
          </a:r>
        </a:p>
      </dgm:t>
    </dgm:pt>
    <dgm:pt modelId="{9520E49C-85F6-41DE-9DB4-69B2A37F611B}" type="parTrans" cxnId="{6C907DB6-C261-48BE-B02A-26A04729ABB2}">
      <dgm:prSet/>
      <dgm:spPr/>
      <dgm:t>
        <a:bodyPr/>
        <a:lstStyle/>
        <a:p>
          <a:endParaRPr lang="en-US"/>
        </a:p>
      </dgm:t>
    </dgm:pt>
    <dgm:pt modelId="{880737A8-D935-4EC0-A236-AD6B18DC6BFD}" type="sibTrans" cxnId="{6C907DB6-C261-48BE-B02A-26A04729ABB2}">
      <dgm:prSet/>
      <dgm:spPr/>
      <dgm:t>
        <a:bodyPr/>
        <a:lstStyle/>
        <a:p>
          <a:endParaRPr lang="en-US"/>
        </a:p>
      </dgm:t>
    </dgm:pt>
    <dgm:pt modelId="{2B5FEF43-DA39-4C49-B854-0A54FBE03AFF}">
      <dgm:prSet phldrT="[Text]"/>
      <dgm:spPr/>
      <dgm:t>
        <a:bodyPr/>
        <a:lstStyle/>
        <a:p>
          <a:r>
            <a:rPr lang="en-US" dirty="0"/>
            <a:t>Criminal Homicide</a:t>
          </a:r>
        </a:p>
      </dgm:t>
    </dgm:pt>
    <dgm:pt modelId="{84C24CB2-AD26-4E30-B59D-1CE238EF65FC}" type="parTrans" cxnId="{647C81FD-D0CE-4D12-9665-CADD0ABCF745}">
      <dgm:prSet/>
      <dgm:spPr/>
      <dgm:t>
        <a:bodyPr/>
        <a:lstStyle/>
        <a:p>
          <a:endParaRPr lang="en-US"/>
        </a:p>
      </dgm:t>
    </dgm:pt>
    <dgm:pt modelId="{82868C8F-06BC-42FF-85D2-8D1A0A906CB6}" type="sibTrans" cxnId="{647C81FD-D0CE-4D12-9665-CADD0ABCF745}">
      <dgm:prSet/>
      <dgm:spPr/>
      <dgm:t>
        <a:bodyPr/>
        <a:lstStyle/>
        <a:p>
          <a:endParaRPr lang="en-US"/>
        </a:p>
      </dgm:t>
    </dgm:pt>
    <dgm:pt modelId="{996C576D-C6B0-48EC-831B-0C01995390F7}">
      <dgm:prSet phldrT="[Text]"/>
      <dgm:spPr/>
      <dgm:t>
        <a:bodyPr/>
        <a:lstStyle/>
        <a:p>
          <a:r>
            <a:rPr lang="en-US" dirty="0"/>
            <a:t>Sex Offenses</a:t>
          </a:r>
        </a:p>
      </dgm:t>
    </dgm:pt>
    <dgm:pt modelId="{2970D76D-93C8-47EA-9DBE-82D3C7BBA447}" type="parTrans" cxnId="{E0D18A86-94E7-46C2-9D37-72ED0A15EE36}">
      <dgm:prSet/>
      <dgm:spPr/>
      <dgm:t>
        <a:bodyPr/>
        <a:lstStyle/>
        <a:p>
          <a:endParaRPr lang="en-US"/>
        </a:p>
      </dgm:t>
    </dgm:pt>
    <dgm:pt modelId="{4B60D48A-1501-48ED-B31A-81B05395DB6A}" type="sibTrans" cxnId="{E0D18A86-94E7-46C2-9D37-72ED0A15EE36}">
      <dgm:prSet/>
      <dgm:spPr/>
      <dgm:t>
        <a:bodyPr/>
        <a:lstStyle/>
        <a:p>
          <a:endParaRPr lang="en-US"/>
        </a:p>
      </dgm:t>
    </dgm:pt>
    <dgm:pt modelId="{6BF9D3C5-ADA4-4CEB-97CF-19201B611B4A}">
      <dgm:prSet phldrT="[Text]"/>
      <dgm:spPr/>
      <dgm:t>
        <a:bodyPr/>
        <a:lstStyle/>
        <a:p>
          <a:r>
            <a:rPr lang="en-US" dirty="0"/>
            <a:t>Robbery</a:t>
          </a:r>
        </a:p>
      </dgm:t>
    </dgm:pt>
    <dgm:pt modelId="{3C8A5ABD-523F-4A7E-8B5E-35E3CFE8B121}" type="parTrans" cxnId="{506857F3-6B51-4EC2-9C53-E09505EC38E7}">
      <dgm:prSet/>
      <dgm:spPr/>
      <dgm:t>
        <a:bodyPr/>
        <a:lstStyle/>
        <a:p>
          <a:endParaRPr lang="en-US"/>
        </a:p>
      </dgm:t>
    </dgm:pt>
    <dgm:pt modelId="{3E3DB25D-348B-4C97-B9EB-DF4C5D3A0E1B}" type="sibTrans" cxnId="{506857F3-6B51-4EC2-9C53-E09505EC38E7}">
      <dgm:prSet/>
      <dgm:spPr/>
      <dgm:t>
        <a:bodyPr/>
        <a:lstStyle/>
        <a:p>
          <a:endParaRPr lang="en-US"/>
        </a:p>
      </dgm:t>
    </dgm:pt>
    <dgm:pt modelId="{0D615C89-780F-4E63-B3C3-C7DCF1F19A66}">
      <dgm:prSet phldrT="[Text]"/>
      <dgm:spPr/>
      <dgm:t>
        <a:bodyPr/>
        <a:lstStyle/>
        <a:p>
          <a:r>
            <a:rPr lang="en-US" dirty="0"/>
            <a:t>Aggravated Assault</a:t>
          </a:r>
        </a:p>
      </dgm:t>
    </dgm:pt>
    <dgm:pt modelId="{74A4267D-4C80-457D-A7F6-AA6FD7836DED}" type="parTrans" cxnId="{C1776E17-9230-4CAC-A556-5F50D4F20576}">
      <dgm:prSet/>
      <dgm:spPr/>
      <dgm:t>
        <a:bodyPr/>
        <a:lstStyle/>
        <a:p>
          <a:endParaRPr lang="en-US"/>
        </a:p>
      </dgm:t>
    </dgm:pt>
    <dgm:pt modelId="{D5EDC699-9392-4AAD-B843-08B1FB1E9B4F}" type="sibTrans" cxnId="{C1776E17-9230-4CAC-A556-5F50D4F20576}">
      <dgm:prSet/>
      <dgm:spPr/>
      <dgm:t>
        <a:bodyPr/>
        <a:lstStyle/>
        <a:p>
          <a:endParaRPr lang="en-US"/>
        </a:p>
      </dgm:t>
    </dgm:pt>
    <dgm:pt modelId="{D674FCE0-249F-4996-A3DD-E802D100CEA4}">
      <dgm:prSet phldrT="[Text]"/>
      <dgm:spPr/>
      <dgm:t>
        <a:bodyPr/>
        <a:lstStyle/>
        <a:p>
          <a:r>
            <a:rPr lang="en-US" dirty="0"/>
            <a:t>Burglary</a:t>
          </a:r>
        </a:p>
      </dgm:t>
    </dgm:pt>
    <dgm:pt modelId="{B2FDBAAE-5276-454F-B93F-519AE9B68DC7}" type="parTrans" cxnId="{06814581-4BD8-4C5A-A17D-27598FD8CC1A}">
      <dgm:prSet/>
      <dgm:spPr/>
      <dgm:t>
        <a:bodyPr/>
        <a:lstStyle/>
        <a:p>
          <a:endParaRPr lang="en-US"/>
        </a:p>
      </dgm:t>
    </dgm:pt>
    <dgm:pt modelId="{72E4E27E-AC06-4C00-9A32-8313A3605FBF}" type="sibTrans" cxnId="{06814581-4BD8-4C5A-A17D-27598FD8CC1A}">
      <dgm:prSet/>
      <dgm:spPr/>
      <dgm:t>
        <a:bodyPr/>
        <a:lstStyle/>
        <a:p>
          <a:endParaRPr lang="en-US"/>
        </a:p>
      </dgm:t>
    </dgm:pt>
    <dgm:pt modelId="{E2136EA7-02B4-434F-B8B1-83F861219A62}">
      <dgm:prSet phldrT="[Text]"/>
      <dgm:spPr/>
      <dgm:t>
        <a:bodyPr/>
        <a:lstStyle/>
        <a:p>
          <a:r>
            <a:rPr lang="en-US" dirty="0"/>
            <a:t>Motor Vehicle Theft</a:t>
          </a:r>
        </a:p>
      </dgm:t>
    </dgm:pt>
    <dgm:pt modelId="{2CA4D1FC-5D02-44DE-8D6F-7AC1D5A10F48}" type="parTrans" cxnId="{FB99F4F3-EB53-428C-9438-6F0D010D4C35}">
      <dgm:prSet/>
      <dgm:spPr/>
      <dgm:t>
        <a:bodyPr/>
        <a:lstStyle/>
        <a:p>
          <a:endParaRPr lang="en-US"/>
        </a:p>
      </dgm:t>
    </dgm:pt>
    <dgm:pt modelId="{6A38F69C-B69A-4B32-98C0-609C8E90F6AD}" type="sibTrans" cxnId="{FB99F4F3-EB53-428C-9438-6F0D010D4C35}">
      <dgm:prSet/>
      <dgm:spPr/>
      <dgm:t>
        <a:bodyPr/>
        <a:lstStyle/>
        <a:p>
          <a:endParaRPr lang="en-US"/>
        </a:p>
      </dgm:t>
    </dgm:pt>
    <dgm:pt modelId="{36F18B14-132C-451D-9E4B-0FC3B49D673C}">
      <dgm:prSet phldrT="[Text]"/>
      <dgm:spPr/>
      <dgm:t>
        <a:bodyPr/>
        <a:lstStyle/>
        <a:p>
          <a:r>
            <a:rPr lang="en-US" dirty="0"/>
            <a:t>Arson</a:t>
          </a:r>
        </a:p>
      </dgm:t>
    </dgm:pt>
    <dgm:pt modelId="{28460CAC-B708-4E6A-A2EA-938D9B969A37}" type="parTrans" cxnId="{86C3F0C7-9D26-4557-8FBB-0153CE35C764}">
      <dgm:prSet/>
      <dgm:spPr/>
      <dgm:t>
        <a:bodyPr/>
        <a:lstStyle/>
        <a:p>
          <a:endParaRPr lang="en-US"/>
        </a:p>
      </dgm:t>
    </dgm:pt>
    <dgm:pt modelId="{5731CB92-219A-4089-9599-6382432570B3}" type="sibTrans" cxnId="{86C3F0C7-9D26-4557-8FBB-0153CE35C764}">
      <dgm:prSet/>
      <dgm:spPr/>
      <dgm:t>
        <a:bodyPr/>
        <a:lstStyle/>
        <a:p>
          <a:endParaRPr lang="en-US"/>
        </a:p>
      </dgm:t>
    </dgm:pt>
    <dgm:pt modelId="{8023B08E-F83B-41D7-AF04-811319E7E9F6}">
      <dgm:prSet phldrT="[Text]"/>
      <dgm:spPr/>
      <dgm:t>
        <a:bodyPr/>
        <a:lstStyle/>
        <a:p>
          <a:r>
            <a:rPr lang="en-US" dirty="0"/>
            <a:t>Crimes in the criminal offenses column plus:</a:t>
          </a:r>
        </a:p>
      </dgm:t>
    </dgm:pt>
    <dgm:pt modelId="{D315990B-095B-4C9C-A43C-5967A2162A14}" type="parTrans" cxnId="{2CBB256A-3417-4C63-8124-5866D17190D9}">
      <dgm:prSet/>
      <dgm:spPr/>
      <dgm:t>
        <a:bodyPr/>
        <a:lstStyle/>
        <a:p>
          <a:endParaRPr lang="en-US"/>
        </a:p>
      </dgm:t>
    </dgm:pt>
    <dgm:pt modelId="{145E3F4E-E8EA-4AE8-B57E-6D30D587ED77}" type="sibTrans" cxnId="{2CBB256A-3417-4C63-8124-5866D17190D9}">
      <dgm:prSet/>
      <dgm:spPr/>
      <dgm:t>
        <a:bodyPr/>
        <a:lstStyle/>
        <a:p>
          <a:endParaRPr lang="en-US"/>
        </a:p>
      </dgm:t>
    </dgm:pt>
    <dgm:pt modelId="{C76D7E5F-4D1F-4D3A-8696-EA075104631C}">
      <dgm:prSet phldrT="[Text]"/>
      <dgm:spPr/>
      <dgm:t>
        <a:bodyPr/>
        <a:lstStyle/>
        <a:p>
          <a:r>
            <a:rPr lang="en-US" dirty="0"/>
            <a:t>Larceny Theft</a:t>
          </a:r>
        </a:p>
      </dgm:t>
    </dgm:pt>
    <dgm:pt modelId="{97A80562-14FC-4714-A547-EA1DFCAD7A65}" type="parTrans" cxnId="{2DEF1B89-8288-4D7E-BD99-C85635892018}">
      <dgm:prSet/>
      <dgm:spPr/>
      <dgm:t>
        <a:bodyPr/>
        <a:lstStyle/>
        <a:p>
          <a:endParaRPr lang="en-US"/>
        </a:p>
      </dgm:t>
    </dgm:pt>
    <dgm:pt modelId="{8DD0E7DE-FFE8-49F6-A973-39E0F1C5DCE6}" type="sibTrans" cxnId="{2DEF1B89-8288-4D7E-BD99-C85635892018}">
      <dgm:prSet/>
      <dgm:spPr/>
      <dgm:t>
        <a:bodyPr/>
        <a:lstStyle/>
        <a:p>
          <a:endParaRPr lang="en-US"/>
        </a:p>
      </dgm:t>
    </dgm:pt>
    <dgm:pt modelId="{44C067EA-549D-455D-B197-B9B182340559}">
      <dgm:prSet phldrT="[Text]"/>
      <dgm:spPr/>
      <dgm:t>
        <a:bodyPr/>
        <a:lstStyle/>
        <a:p>
          <a:r>
            <a:rPr lang="en-US" dirty="0"/>
            <a:t>Simple Assault</a:t>
          </a:r>
        </a:p>
      </dgm:t>
    </dgm:pt>
    <dgm:pt modelId="{20A98E35-9485-4BB9-9F99-0211D8370FE4}" type="parTrans" cxnId="{8D8D7705-84C9-4914-A3FD-6217373BEEB7}">
      <dgm:prSet/>
      <dgm:spPr/>
      <dgm:t>
        <a:bodyPr/>
        <a:lstStyle/>
        <a:p>
          <a:endParaRPr lang="en-US"/>
        </a:p>
      </dgm:t>
    </dgm:pt>
    <dgm:pt modelId="{ECFB6C0F-8CEF-43E4-94B3-496C0BAB9595}" type="sibTrans" cxnId="{8D8D7705-84C9-4914-A3FD-6217373BEEB7}">
      <dgm:prSet/>
      <dgm:spPr/>
      <dgm:t>
        <a:bodyPr/>
        <a:lstStyle/>
        <a:p>
          <a:endParaRPr lang="en-US"/>
        </a:p>
      </dgm:t>
    </dgm:pt>
    <dgm:pt modelId="{1B4CB642-6C77-4655-AB60-1C48F9E805F0}">
      <dgm:prSet phldrT="[Text]"/>
      <dgm:spPr/>
      <dgm:t>
        <a:bodyPr/>
        <a:lstStyle/>
        <a:p>
          <a:r>
            <a:rPr lang="en-US" dirty="0"/>
            <a:t>Intimidation</a:t>
          </a:r>
        </a:p>
      </dgm:t>
    </dgm:pt>
    <dgm:pt modelId="{4DB41AE6-FCDE-442D-B570-01A4AD976C43}" type="parTrans" cxnId="{ECF6C82F-FA42-4764-A5B8-572BE633FBD9}">
      <dgm:prSet/>
      <dgm:spPr/>
      <dgm:t>
        <a:bodyPr/>
        <a:lstStyle/>
        <a:p>
          <a:endParaRPr lang="en-US"/>
        </a:p>
      </dgm:t>
    </dgm:pt>
    <dgm:pt modelId="{A3332330-A2A3-45C9-886A-9E8C7CECF255}" type="sibTrans" cxnId="{ECF6C82F-FA42-4764-A5B8-572BE633FBD9}">
      <dgm:prSet/>
      <dgm:spPr/>
      <dgm:t>
        <a:bodyPr/>
        <a:lstStyle/>
        <a:p>
          <a:endParaRPr lang="en-US"/>
        </a:p>
      </dgm:t>
    </dgm:pt>
    <dgm:pt modelId="{7A070B86-E674-4E42-9EE9-D8E73BC9BDB6}">
      <dgm:prSet phldrT="[Text]"/>
      <dgm:spPr/>
      <dgm:t>
        <a:bodyPr/>
        <a:lstStyle/>
        <a:p>
          <a:r>
            <a:rPr lang="en-US" dirty="0"/>
            <a:t>Destruction, damage, or vandalism of property</a:t>
          </a:r>
        </a:p>
      </dgm:t>
    </dgm:pt>
    <dgm:pt modelId="{EEB78D45-73BF-4837-B25F-FB9C604E42BC}" type="parTrans" cxnId="{0FE0CF74-B5CB-42FD-A551-C08A8BB74125}">
      <dgm:prSet/>
      <dgm:spPr/>
      <dgm:t>
        <a:bodyPr/>
        <a:lstStyle/>
        <a:p>
          <a:endParaRPr lang="en-US"/>
        </a:p>
      </dgm:t>
    </dgm:pt>
    <dgm:pt modelId="{812E8F00-D85D-4F90-B166-9D8A004FBC24}" type="sibTrans" cxnId="{0FE0CF74-B5CB-42FD-A551-C08A8BB74125}">
      <dgm:prSet/>
      <dgm:spPr/>
      <dgm:t>
        <a:bodyPr/>
        <a:lstStyle/>
        <a:p>
          <a:endParaRPr lang="en-US"/>
        </a:p>
      </dgm:t>
    </dgm:pt>
    <dgm:pt modelId="{97A29A07-0A8F-4DF0-923A-40420F6A0736}">
      <dgm:prSet phldrT="[Text]"/>
      <dgm:spPr/>
      <dgm:t>
        <a:bodyPr/>
        <a:lstStyle/>
        <a:p>
          <a:r>
            <a:rPr lang="en-US" dirty="0"/>
            <a:t>Domestic Violence</a:t>
          </a:r>
        </a:p>
      </dgm:t>
    </dgm:pt>
    <dgm:pt modelId="{A20BA273-3D0B-4397-8462-A018C2A543F5}" type="parTrans" cxnId="{23F7275F-C619-42A0-B7EF-6D0F65CF93F4}">
      <dgm:prSet/>
      <dgm:spPr/>
      <dgm:t>
        <a:bodyPr/>
        <a:lstStyle/>
        <a:p>
          <a:endParaRPr lang="en-US"/>
        </a:p>
      </dgm:t>
    </dgm:pt>
    <dgm:pt modelId="{8DEF7B26-3648-4567-9014-74B383C151C9}" type="sibTrans" cxnId="{23F7275F-C619-42A0-B7EF-6D0F65CF93F4}">
      <dgm:prSet/>
      <dgm:spPr/>
      <dgm:t>
        <a:bodyPr/>
        <a:lstStyle/>
        <a:p>
          <a:endParaRPr lang="en-US"/>
        </a:p>
      </dgm:t>
    </dgm:pt>
    <dgm:pt modelId="{F5CC86C3-098E-4BED-A6F3-6B052C01A603}">
      <dgm:prSet phldrT="[Text]"/>
      <dgm:spPr/>
      <dgm:t>
        <a:bodyPr/>
        <a:lstStyle/>
        <a:p>
          <a:r>
            <a:rPr lang="en-US" dirty="0"/>
            <a:t>Dating Violence</a:t>
          </a:r>
        </a:p>
      </dgm:t>
    </dgm:pt>
    <dgm:pt modelId="{B5743578-6301-4357-AC9A-4B8D907C244C}" type="parTrans" cxnId="{7CA55230-9DD9-4A28-A2C0-AE608B590697}">
      <dgm:prSet/>
      <dgm:spPr/>
      <dgm:t>
        <a:bodyPr/>
        <a:lstStyle/>
        <a:p>
          <a:endParaRPr lang="en-US"/>
        </a:p>
      </dgm:t>
    </dgm:pt>
    <dgm:pt modelId="{13867E6F-53EA-4F50-99D0-66647BCFCD3F}" type="sibTrans" cxnId="{7CA55230-9DD9-4A28-A2C0-AE608B590697}">
      <dgm:prSet/>
      <dgm:spPr/>
      <dgm:t>
        <a:bodyPr/>
        <a:lstStyle/>
        <a:p>
          <a:endParaRPr lang="en-US"/>
        </a:p>
      </dgm:t>
    </dgm:pt>
    <dgm:pt modelId="{93EF6E9D-7F6B-43EE-B456-EFAF9C16F24E}">
      <dgm:prSet phldrT="[Text]"/>
      <dgm:spPr/>
      <dgm:t>
        <a:bodyPr/>
        <a:lstStyle/>
        <a:p>
          <a:r>
            <a:rPr lang="en-US" dirty="0"/>
            <a:t>Stalking</a:t>
          </a:r>
        </a:p>
      </dgm:t>
    </dgm:pt>
    <dgm:pt modelId="{2D444B4B-4AB9-476A-BB6D-AA6A61957B96}" type="parTrans" cxnId="{8979B2AE-C672-474C-A042-EE1AA9CED77E}">
      <dgm:prSet/>
      <dgm:spPr/>
      <dgm:t>
        <a:bodyPr/>
        <a:lstStyle/>
        <a:p>
          <a:endParaRPr lang="en-US"/>
        </a:p>
      </dgm:t>
    </dgm:pt>
    <dgm:pt modelId="{B85AA4BA-0307-45D3-ACB1-ABF65684CE56}" type="sibTrans" cxnId="{8979B2AE-C672-474C-A042-EE1AA9CED77E}">
      <dgm:prSet/>
      <dgm:spPr/>
      <dgm:t>
        <a:bodyPr/>
        <a:lstStyle/>
        <a:p>
          <a:endParaRPr lang="en-US"/>
        </a:p>
      </dgm:t>
    </dgm:pt>
    <dgm:pt modelId="{0816B2AF-0B66-4226-9C33-8517DF0CF454}">
      <dgm:prSet phldrT="[Text]"/>
      <dgm:spPr/>
      <dgm:t>
        <a:bodyPr/>
        <a:lstStyle/>
        <a:p>
          <a:r>
            <a:rPr lang="en-US" dirty="0"/>
            <a:t>Weapons Law Violations</a:t>
          </a:r>
        </a:p>
      </dgm:t>
    </dgm:pt>
    <dgm:pt modelId="{83A6ECDE-6E9D-44D9-861B-3FD95013720D}" type="parTrans" cxnId="{AF6E62E8-D2E1-4DAD-AE86-7F225BCF9DFA}">
      <dgm:prSet/>
      <dgm:spPr/>
      <dgm:t>
        <a:bodyPr/>
        <a:lstStyle/>
        <a:p>
          <a:endParaRPr lang="en-US"/>
        </a:p>
      </dgm:t>
    </dgm:pt>
    <dgm:pt modelId="{AB8E4DF6-42F1-4553-B7E1-AEFEA0D2CA11}" type="sibTrans" cxnId="{AF6E62E8-D2E1-4DAD-AE86-7F225BCF9DFA}">
      <dgm:prSet/>
      <dgm:spPr/>
      <dgm:t>
        <a:bodyPr/>
        <a:lstStyle/>
        <a:p>
          <a:endParaRPr lang="en-US"/>
        </a:p>
      </dgm:t>
    </dgm:pt>
    <dgm:pt modelId="{5653FEE8-32F2-4817-8143-3A934E069FC8}">
      <dgm:prSet phldrT="[Text]"/>
      <dgm:spPr/>
      <dgm:t>
        <a:bodyPr/>
        <a:lstStyle/>
        <a:p>
          <a:r>
            <a:rPr lang="en-US" dirty="0"/>
            <a:t>Drug Law Violations</a:t>
          </a:r>
        </a:p>
      </dgm:t>
    </dgm:pt>
    <dgm:pt modelId="{51AD469D-E1C8-41E1-9081-C1BF439ADAC9}" type="parTrans" cxnId="{26211AA1-BFF5-4C13-A961-A2572A80D1BC}">
      <dgm:prSet/>
      <dgm:spPr/>
      <dgm:t>
        <a:bodyPr/>
        <a:lstStyle/>
        <a:p>
          <a:endParaRPr lang="en-US"/>
        </a:p>
      </dgm:t>
    </dgm:pt>
    <dgm:pt modelId="{F1BC7DB8-89B3-472A-86A8-9E68C3FA858A}" type="sibTrans" cxnId="{26211AA1-BFF5-4C13-A961-A2572A80D1BC}">
      <dgm:prSet/>
      <dgm:spPr/>
      <dgm:t>
        <a:bodyPr/>
        <a:lstStyle/>
        <a:p>
          <a:endParaRPr lang="en-US"/>
        </a:p>
      </dgm:t>
    </dgm:pt>
    <dgm:pt modelId="{3883F72E-CB6F-479A-A1C1-519B9EF6AFBC}">
      <dgm:prSet phldrT="[Text]"/>
      <dgm:spPr/>
      <dgm:t>
        <a:bodyPr/>
        <a:lstStyle/>
        <a:p>
          <a:r>
            <a:rPr lang="en-US" dirty="0"/>
            <a:t>Liquor Law Violations</a:t>
          </a:r>
        </a:p>
      </dgm:t>
    </dgm:pt>
    <dgm:pt modelId="{99F1B93E-3227-4878-9B74-1DA3733A9065}" type="parTrans" cxnId="{7C8581A8-EE56-4FFF-80FD-8AB9F3E60000}">
      <dgm:prSet/>
      <dgm:spPr/>
      <dgm:t>
        <a:bodyPr/>
        <a:lstStyle/>
        <a:p>
          <a:endParaRPr lang="en-US"/>
        </a:p>
      </dgm:t>
    </dgm:pt>
    <dgm:pt modelId="{044DC9A7-04C2-45DB-A04A-0058D43FD0F8}" type="sibTrans" cxnId="{7C8581A8-EE56-4FFF-80FD-8AB9F3E60000}">
      <dgm:prSet/>
      <dgm:spPr/>
      <dgm:t>
        <a:bodyPr/>
        <a:lstStyle/>
        <a:p>
          <a:endParaRPr lang="en-US"/>
        </a:p>
      </dgm:t>
    </dgm:pt>
    <dgm:pt modelId="{C054B32F-AA16-4846-B9C2-F1B5515B1D06}" type="pres">
      <dgm:prSet presAssocID="{83740903-1783-4693-B211-4F3E90D2B66D}" presName="theList" presStyleCnt="0">
        <dgm:presLayoutVars>
          <dgm:dir/>
          <dgm:animLvl val="lvl"/>
          <dgm:resizeHandles val="exact"/>
        </dgm:presLayoutVars>
      </dgm:prSet>
      <dgm:spPr/>
    </dgm:pt>
    <dgm:pt modelId="{C847EB34-E854-414D-A92A-B77B44D2D241}" type="pres">
      <dgm:prSet presAssocID="{B2B71C29-7391-4CA7-845B-A793E2A1EC97}" presName="compNode" presStyleCnt="0"/>
      <dgm:spPr/>
    </dgm:pt>
    <dgm:pt modelId="{2AA8D2A4-8139-468B-9A2C-A30374C76233}" type="pres">
      <dgm:prSet presAssocID="{B2B71C29-7391-4CA7-845B-A793E2A1EC97}" presName="aNode" presStyleLbl="bgShp" presStyleIdx="0" presStyleCnt="4"/>
      <dgm:spPr/>
    </dgm:pt>
    <dgm:pt modelId="{6A714413-98AE-48AD-ACD8-84AB2BC20445}" type="pres">
      <dgm:prSet presAssocID="{B2B71C29-7391-4CA7-845B-A793E2A1EC97}" presName="textNode" presStyleLbl="bgShp" presStyleIdx="0" presStyleCnt="4"/>
      <dgm:spPr/>
    </dgm:pt>
    <dgm:pt modelId="{01BF9890-5848-4B50-B9C6-FAD00129B770}" type="pres">
      <dgm:prSet presAssocID="{B2B71C29-7391-4CA7-845B-A793E2A1EC97}" presName="compChildNode" presStyleCnt="0"/>
      <dgm:spPr/>
    </dgm:pt>
    <dgm:pt modelId="{6736AE38-4E09-4318-A153-2C75AB7FA883}" type="pres">
      <dgm:prSet presAssocID="{B2B71C29-7391-4CA7-845B-A793E2A1EC97}" presName="theInnerList" presStyleCnt="0"/>
      <dgm:spPr/>
    </dgm:pt>
    <dgm:pt modelId="{0B677501-2F41-4324-8CDF-F36D0A641953}" type="pres">
      <dgm:prSet presAssocID="{2B5FEF43-DA39-4C49-B854-0A54FBE03AFF}" presName="childNode" presStyleLbl="node1" presStyleIdx="0" presStyleCnt="18">
        <dgm:presLayoutVars>
          <dgm:bulletEnabled val="1"/>
        </dgm:presLayoutVars>
      </dgm:prSet>
      <dgm:spPr/>
    </dgm:pt>
    <dgm:pt modelId="{B0B2B163-7930-4869-9139-E2B526DFFE07}" type="pres">
      <dgm:prSet presAssocID="{2B5FEF43-DA39-4C49-B854-0A54FBE03AFF}" presName="aSpace2" presStyleCnt="0"/>
      <dgm:spPr/>
    </dgm:pt>
    <dgm:pt modelId="{7BC75787-0C7A-433B-A37A-9C0DF9051A38}" type="pres">
      <dgm:prSet presAssocID="{996C576D-C6B0-48EC-831B-0C01995390F7}" presName="childNode" presStyleLbl="node1" presStyleIdx="1" presStyleCnt="18">
        <dgm:presLayoutVars>
          <dgm:bulletEnabled val="1"/>
        </dgm:presLayoutVars>
      </dgm:prSet>
      <dgm:spPr/>
    </dgm:pt>
    <dgm:pt modelId="{C966413E-210D-42DA-A30D-74D6D97FAB4C}" type="pres">
      <dgm:prSet presAssocID="{996C576D-C6B0-48EC-831B-0C01995390F7}" presName="aSpace2" presStyleCnt="0"/>
      <dgm:spPr/>
    </dgm:pt>
    <dgm:pt modelId="{82DB192E-1F28-4CA8-AD41-50AB4F5A7CDC}" type="pres">
      <dgm:prSet presAssocID="{6BF9D3C5-ADA4-4CEB-97CF-19201B611B4A}" presName="childNode" presStyleLbl="node1" presStyleIdx="2" presStyleCnt="18">
        <dgm:presLayoutVars>
          <dgm:bulletEnabled val="1"/>
        </dgm:presLayoutVars>
      </dgm:prSet>
      <dgm:spPr/>
    </dgm:pt>
    <dgm:pt modelId="{9FF668F0-7E23-46CB-915D-01B7E016693E}" type="pres">
      <dgm:prSet presAssocID="{6BF9D3C5-ADA4-4CEB-97CF-19201B611B4A}" presName="aSpace2" presStyleCnt="0"/>
      <dgm:spPr/>
    </dgm:pt>
    <dgm:pt modelId="{29B28EA7-A04E-4976-B21E-620E7F5E2E7F}" type="pres">
      <dgm:prSet presAssocID="{0D615C89-780F-4E63-B3C3-C7DCF1F19A66}" presName="childNode" presStyleLbl="node1" presStyleIdx="3" presStyleCnt="18">
        <dgm:presLayoutVars>
          <dgm:bulletEnabled val="1"/>
        </dgm:presLayoutVars>
      </dgm:prSet>
      <dgm:spPr/>
    </dgm:pt>
    <dgm:pt modelId="{84BA69A3-F17B-4136-BDF6-E56F6142E9CF}" type="pres">
      <dgm:prSet presAssocID="{0D615C89-780F-4E63-B3C3-C7DCF1F19A66}" presName="aSpace2" presStyleCnt="0"/>
      <dgm:spPr/>
    </dgm:pt>
    <dgm:pt modelId="{7E66DEB5-0051-4BFC-A3FA-70E7020D6539}" type="pres">
      <dgm:prSet presAssocID="{D674FCE0-249F-4996-A3DD-E802D100CEA4}" presName="childNode" presStyleLbl="node1" presStyleIdx="4" presStyleCnt="18">
        <dgm:presLayoutVars>
          <dgm:bulletEnabled val="1"/>
        </dgm:presLayoutVars>
      </dgm:prSet>
      <dgm:spPr/>
    </dgm:pt>
    <dgm:pt modelId="{F4909A15-9F73-4776-A570-561663EF2AA0}" type="pres">
      <dgm:prSet presAssocID="{D674FCE0-249F-4996-A3DD-E802D100CEA4}" presName="aSpace2" presStyleCnt="0"/>
      <dgm:spPr/>
    </dgm:pt>
    <dgm:pt modelId="{13E4B842-1E5C-4535-B737-AA8C35E816CC}" type="pres">
      <dgm:prSet presAssocID="{E2136EA7-02B4-434F-B8B1-83F861219A62}" presName="childNode" presStyleLbl="node1" presStyleIdx="5" presStyleCnt="18">
        <dgm:presLayoutVars>
          <dgm:bulletEnabled val="1"/>
        </dgm:presLayoutVars>
      </dgm:prSet>
      <dgm:spPr/>
    </dgm:pt>
    <dgm:pt modelId="{AF1B7709-9813-45E4-B6E4-C289196C8659}" type="pres">
      <dgm:prSet presAssocID="{E2136EA7-02B4-434F-B8B1-83F861219A62}" presName="aSpace2" presStyleCnt="0"/>
      <dgm:spPr/>
    </dgm:pt>
    <dgm:pt modelId="{48E67DB8-27B2-4936-ACE8-999DAFB0600B}" type="pres">
      <dgm:prSet presAssocID="{36F18B14-132C-451D-9E4B-0FC3B49D673C}" presName="childNode" presStyleLbl="node1" presStyleIdx="6" presStyleCnt="18">
        <dgm:presLayoutVars>
          <dgm:bulletEnabled val="1"/>
        </dgm:presLayoutVars>
      </dgm:prSet>
      <dgm:spPr/>
    </dgm:pt>
    <dgm:pt modelId="{4A437D11-85A7-4315-8C1D-347197EBCD0C}" type="pres">
      <dgm:prSet presAssocID="{B2B71C29-7391-4CA7-845B-A793E2A1EC97}" presName="aSpace" presStyleCnt="0"/>
      <dgm:spPr/>
    </dgm:pt>
    <dgm:pt modelId="{1F5C5028-C789-451C-B367-D5434E2ADB99}" type="pres">
      <dgm:prSet presAssocID="{15F5AA1F-F167-4B88-9F90-89365394870F}" presName="compNode" presStyleCnt="0"/>
      <dgm:spPr/>
    </dgm:pt>
    <dgm:pt modelId="{917A81F0-BEBF-43BA-8979-EF9EC8DBFA37}" type="pres">
      <dgm:prSet presAssocID="{15F5AA1F-F167-4B88-9F90-89365394870F}" presName="aNode" presStyleLbl="bgShp" presStyleIdx="1" presStyleCnt="4"/>
      <dgm:spPr/>
    </dgm:pt>
    <dgm:pt modelId="{11B9B861-9006-4858-BDB4-2F21BE0CEC6E}" type="pres">
      <dgm:prSet presAssocID="{15F5AA1F-F167-4B88-9F90-89365394870F}" presName="textNode" presStyleLbl="bgShp" presStyleIdx="1" presStyleCnt="4"/>
      <dgm:spPr/>
    </dgm:pt>
    <dgm:pt modelId="{ADC0DD42-5479-4567-AA1B-EDEAC37F7F47}" type="pres">
      <dgm:prSet presAssocID="{15F5AA1F-F167-4B88-9F90-89365394870F}" presName="compChildNode" presStyleCnt="0"/>
      <dgm:spPr/>
    </dgm:pt>
    <dgm:pt modelId="{9F097503-2D58-41EC-91EE-CD48B7B0A4E3}" type="pres">
      <dgm:prSet presAssocID="{15F5AA1F-F167-4B88-9F90-89365394870F}" presName="theInnerList" presStyleCnt="0"/>
      <dgm:spPr/>
    </dgm:pt>
    <dgm:pt modelId="{DE24D235-230A-4500-B3AC-D98F081C61D4}" type="pres">
      <dgm:prSet presAssocID="{8023B08E-F83B-41D7-AF04-811319E7E9F6}" presName="childNode" presStyleLbl="node1" presStyleIdx="7" presStyleCnt="18">
        <dgm:presLayoutVars>
          <dgm:bulletEnabled val="1"/>
        </dgm:presLayoutVars>
      </dgm:prSet>
      <dgm:spPr/>
    </dgm:pt>
    <dgm:pt modelId="{775E359A-81E6-4D98-A29B-39642B9DC06B}" type="pres">
      <dgm:prSet presAssocID="{8023B08E-F83B-41D7-AF04-811319E7E9F6}" presName="aSpace2" presStyleCnt="0"/>
      <dgm:spPr/>
    </dgm:pt>
    <dgm:pt modelId="{25C67EDE-FFB7-4F04-AB09-A3D51BAA0D27}" type="pres">
      <dgm:prSet presAssocID="{C76D7E5F-4D1F-4D3A-8696-EA075104631C}" presName="childNode" presStyleLbl="node1" presStyleIdx="8" presStyleCnt="18">
        <dgm:presLayoutVars>
          <dgm:bulletEnabled val="1"/>
        </dgm:presLayoutVars>
      </dgm:prSet>
      <dgm:spPr/>
    </dgm:pt>
    <dgm:pt modelId="{E8E92E2D-713F-4BCF-8843-FF8EAF63355A}" type="pres">
      <dgm:prSet presAssocID="{C76D7E5F-4D1F-4D3A-8696-EA075104631C}" presName="aSpace2" presStyleCnt="0"/>
      <dgm:spPr/>
    </dgm:pt>
    <dgm:pt modelId="{20B4C02A-8625-4E7E-9AEF-613F692BF6E4}" type="pres">
      <dgm:prSet presAssocID="{44C067EA-549D-455D-B197-B9B182340559}" presName="childNode" presStyleLbl="node1" presStyleIdx="9" presStyleCnt="18">
        <dgm:presLayoutVars>
          <dgm:bulletEnabled val="1"/>
        </dgm:presLayoutVars>
      </dgm:prSet>
      <dgm:spPr/>
    </dgm:pt>
    <dgm:pt modelId="{24BBD4BF-969A-4E9F-BB47-EA44565EE241}" type="pres">
      <dgm:prSet presAssocID="{44C067EA-549D-455D-B197-B9B182340559}" presName="aSpace2" presStyleCnt="0"/>
      <dgm:spPr/>
    </dgm:pt>
    <dgm:pt modelId="{10CDCD50-8ADF-4592-8E00-0AD3827E5F87}" type="pres">
      <dgm:prSet presAssocID="{1B4CB642-6C77-4655-AB60-1C48F9E805F0}" presName="childNode" presStyleLbl="node1" presStyleIdx="10" presStyleCnt="18">
        <dgm:presLayoutVars>
          <dgm:bulletEnabled val="1"/>
        </dgm:presLayoutVars>
      </dgm:prSet>
      <dgm:spPr/>
    </dgm:pt>
    <dgm:pt modelId="{4BABC95A-F662-4772-888B-872B83649DAE}" type="pres">
      <dgm:prSet presAssocID="{1B4CB642-6C77-4655-AB60-1C48F9E805F0}" presName="aSpace2" presStyleCnt="0"/>
      <dgm:spPr/>
    </dgm:pt>
    <dgm:pt modelId="{AADA1975-4B20-4738-947C-E231E95588C0}" type="pres">
      <dgm:prSet presAssocID="{7A070B86-E674-4E42-9EE9-D8E73BC9BDB6}" presName="childNode" presStyleLbl="node1" presStyleIdx="11" presStyleCnt="18">
        <dgm:presLayoutVars>
          <dgm:bulletEnabled val="1"/>
        </dgm:presLayoutVars>
      </dgm:prSet>
      <dgm:spPr/>
    </dgm:pt>
    <dgm:pt modelId="{90FA79DB-0545-4089-8248-2B36285AA36D}" type="pres">
      <dgm:prSet presAssocID="{15F5AA1F-F167-4B88-9F90-89365394870F}" presName="aSpace" presStyleCnt="0"/>
      <dgm:spPr/>
    </dgm:pt>
    <dgm:pt modelId="{ABC4C866-F740-4DC3-9AF6-BEEA0D8BC912}" type="pres">
      <dgm:prSet presAssocID="{657D5E03-AAE3-420E-88D3-4903215368F4}" presName="compNode" presStyleCnt="0"/>
      <dgm:spPr/>
    </dgm:pt>
    <dgm:pt modelId="{4B4A67C6-D8E6-4EEE-9EAD-71814C96BFB6}" type="pres">
      <dgm:prSet presAssocID="{657D5E03-AAE3-420E-88D3-4903215368F4}" presName="aNode" presStyleLbl="bgShp" presStyleIdx="2" presStyleCnt="4"/>
      <dgm:spPr/>
    </dgm:pt>
    <dgm:pt modelId="{51FD5CCB-1B12-4305-B64D-CB670E8C7A7A}" type="pres">
      <dgm:prSet presAssocID="{657D5E03-AAE3-420E-88D3-4903215368F4}" presName="textNode" presStyleLbl="bgShp" presStyleIdx="2" presStyleCnt="4"/>
      <dgm:spPr/>
    </dgm:pt>
    <dgm:pt modelId="{D5B3D72E-66F6-430E-AAA1-E735BB9694AB}" type="pres">
      <dgm:prSet presAssocID="{657D5E03-AAE3-420E-88D3-4903215368F4}" presName="compChildNode" presStyleCnt="0"/>
      <dgm:spPr/>
    </dgm:pt>
    <dgm:pt modelId="{3283BFE5-24FA-4940-B2DF-C21ABA068F29}" type="pres">
      <dgm:prSet presAssocID="{657D5E03-AAE3-420E-88D3-4903215368F4}" presName="theInnerList" presStyleCnt="0"/>
      <dgm:spPr/>
    </dgm:pt>
    <dgm:pt modelId="{FA96116B-80C7-4668-B4B7-551DD31995CC}" type="pres">
      <dgm:prSet presAssocID="{97A29A07-0A8F-4DF0-923A-40420F6A0736}" presName="childNode" presStyleLbl="node1" presStyleIdx="12" presStyleCnt="18">
        <dgm:presLayoutVars>
          <dgm:bulletEnabled val="1"/>
        </dgm:presLayoutVars>
      </dgm:prSet>
      <dgm:spPr/>
    </dgm:pt>
    <dgm:pt modelId="{B3CC763E-2A98-40F3-9986-340AE29FE219}" type="pres">
      <dgm:prSet presAssocID="{97A29A07-0A8F-4DF0-923A-40420F6A0736}" presName="aSpace2" presStyleCnt="0"/>
      <dgm:spPr/>
    </dgm:pt>
    <dgm:pt modelId="{1421BCA8-216B-4C57-9F78-D61A0B06986A}" type="pres">
      <dgm:prSet presAssocID="{F5CC86C3-098E-4BED-A6F3-6B052C01A603}" presName="childNode" presStyleLbl="node1" presStyleIdx="13" presStyleCnt="18">
        <dgm:presLayoutVars>
          <dgm:bulletEnabled val="1"/>
        </dgm:presLayoutVars>
      </dgm:prSet>
      <dgm:spPr/>
    </dgm:pt>
    <dgm:pt modelId="{7A841E8D-AE2B-41D1-BA86-0D2C0C064747}" type="pres">
      <dgm:prSet presAssocID="{F5CC86C3-098E-4BED-A6F3-6B052C01A603}" presName="aSpace2" presStyleCnt="0"/>
      <dgm:spPr/>
    </dgm:pt>
    <dgm:pt modelId="{B87407D2-F840-45E7-8502-170BB4E809D7}" type="pres">
      <dgm:prSet presAssocID="{93EF6E9D-7F6B-43EE-B456-EFAF9C16F24E}" presName="childNode" presStyleLbl="node1" presStyleIdx="14" presStyleCnt="18">
        <dgm:presLayoutVars>
          <dgm:bulletEnabled val="1"/>
        </dgm:presLayoutVars>
      </dgm:prSet>
      <dgm:spPr/>
    </dgm:pt>
    <dgm:pt modelId="{3AB6F516-F6B8-4420-96F4-479D5071AB35}" type="pres">
      <dgm:prSet presAssocID="{657D5E03-AAE3-420E-88D3-4903215368F4}" presName="aSpace" presStyleCnt="0"/>
      <dgm:spPr/>
    </dgm:pt>
    <dgm:pt modelId="{30F67615-247F-4217-A3E3-D8D737D65C87}" type="pres">
      <dgm:prSet presAssocID="{85FF9850-9921-4A45-BE03-2B29B380D401}" presName="compNode" presStyleCnt="0"/>
      <dgm:spPr/>
    </dgm:pt>
    <dgm:pt modelId="{C990FD37-F42E-4D71-AABF-F875FC846092}" type="pres">
      <dgm:prSet presAssocID="{85FF9850-9921-4A45-BE03-2B29B380D401}" presName="aNode" presStyleLbl="bgShp" presStyleIdx="3" presStyleCnt="4"/>
      <dgm:spPr/>
    </dgm:pt>
    <dgm:pt modelId="{F7462659-E1D0-4593-ABC1-01BA2B847680}" type="pres">
      <dgm:prSet presAssocID="{85FF9850-9921-4A45-BE03-2B29B380D401}" presName="textNode" presStyleLbl="bgShp" presStyleIdx="3" presStyleCnt="4"/>
      <dgm:spPr/>
    </dgm:pt>
    <dgm:pt modelId="{DF5ECF01-7C6C-4BBB-87C0-23579EF4F9A7}" type="pres">
      <dgm:prSet presAssocID="{85FF9850-9921-4A45-BE03-2B29B380D401}" presName="compChildNode" presStyleCnt="0"/>
      <dgm:spPr/>
    </dgm:pt>
    <dgm:pt modelId="{88D66F99-2EA0-4557-8B60-7CE2033EA5BD}" type="pres">
      <dgm:prSet presAssocID="{85FF9850-9921-4A45-BE03-2B29B380D401}" presName="theInnerList" presStyleCnt="0"/>
      <dgm:spPr/>
    </dgm:pt>
    <dgm:pt modelId="{B4A9962A-51D5-4060-8889-738CC35C7B1C}" type="pres">
      <dgm:prSet presAssocID="{0816B2AF-0B66-4226-9C33-8517DF0CF454}" presName="childNode" presStyleLbl="node1" presStyleIdx="15" presStyleCnt="18">
        <dgm:presLayoutVars>
          <dgm:bulletEnabled val="1"/>
        </dgm:presLayoutVars>
      </dgm:prSet>
      <dgm:spPr/>
    </dgm:pt>
    <dgm:pt modelId="{49C369B3-E9A9-430D-AAE0-1FE8FF28F400}" type="pres">
      <dgm:prSet presAssocID="{0816B2AF-0B66-4226-9C33-8517DF0CF454}" presName="aSpace2" presStyleCnt="0"/>
      <dgm:spPr/>
    </dgm:pt>
    <dgm:pt modelId="{0B067C7C-B3F2-4707-A5B5-A345D9629E25}" type="pres">
      <dgm:prSet presAssocID="{5653FEE8-32F2-4817-8143-3A934E069FC8}" presName="childNode" presStyleLbl="node1" presStyleIdx="16" presStyleCnt="18">
        <dgm:presLayoutVars>
          <dgm:bulletEnabled val="1"/>
        </dgm:presLayoutVars>
      </dgm:prSet>
      <dgm:spPr/>
    </dgm:pt>
    <dgm:pt modelId="{B6799E02-6292-420A-8E81-2E062A31283B}" type="pres">
      <dgm:prSet presAssocID="{5653FEE8-32F2-4817-8143-3A934E069FC8}" presName="aSpace2" presStyleCnt="0"/>
      <dgm:spPr/>
    </dgm:pt>
    <dgm:pt modelId="{4B317C83-3190-4F13-B477-8C10CEFCFEC1}" type="pres">
      <dgm:prSet presAssocID="{3883F72E-CB6F-479A-A1C1-519B9EF6AFBC}" presName="childNode" presStyleLbl="node1" presStyleIdx="17" presStyleCnt="18">
        <dgm:presLayoutVars>
          <dgm:bulletEnabled val="1"/>
        </dgm:presLayoutVars>
      </dgm:prSet>
      <dgm:spPr/>
    </dgm:pt>
  </dgm:ptLst>
  <dgm:cxnLst>
    <dgm:cxn modelId="{BE1EF604-4DC8-4E77-B4E7-ED213CD235CF}" type="presOf" srcId="{5653FEE8-32F2-4817-8143-3A934E069FC8}" destId="{0B067C7C-B3F2-4707-A5B5-A345D9629E25}" srcOrd="0" destOrd="0" presId="urn:microsoft.com/office/officeart/2005/8/layout/lProcess2"/>
    <dgm:cxn modelId="{8D8D7705-84C9-4914-A3FD-6217373BEEB7}" srcId="{15F5AA1F-F167-4B88-9F90-89365394870F}" destId="{44C067EA-549D-455D-B197-B9B182340559}" srcOrd="2" destOrd="0" parTransId="{20A98E35-9485-4BB9-9F99-0211D8370FE4}" sibTransId="{ECFB6C0F-8CEF-43E4-94B3-496C0BAB9595}"/>
    <dgm:cxn modelId="{D6550E0E-C67D-4991-AACD-9ED121F902C8}" type="presOf" srcId="{1B4CB642-6C77-4655-AB60-1C48F9E805F0}" destId="{10CDCD50-8ADF-4592-8E00-0AD3827E5F87}" srcOrd="0" destOrd="0" presId="urn:microsoft.com/office/officeart/2005/8/layout/lProcess2"/>
    <dgm:cxn modelId="{C1776E17-9230-4CAC-A556-5F50D4F20576}" srcId="{B2B71C29-7391-4CA7-845B-A793E2A1EC97}" destId="{0D615C89-780F-4E63-B3C3-C7DCF1F19A66}" srcOrd="3" destOrd="0" parTransId="{74A4267D-4C80-457D-A7F6-AA6FD7836DED}" sibTransId="{D5EDC699-9392-4AAD-B843-08B1FB1E9B4F}"/>
    <dgm:cxn modelId="{0C7CC81A-8302-464A-8D7D-223C01CB326E}" type="presOf" srcId="{97A29A07-0A8F-4DF0-923A-40420F6A0736}" destId="{FA96116B-80C7-4668-B4B7-551DD31995CC}" srcOrd="0" destOrd="0" presId="urn:microsoft.com/office/officeart/2005/8/layout/lProcess2"/>
    <dgm:cxn modelId="{8EFBFF1B-7184-41D8-B3DA-E73BDE26CBBA}" type="presOf" srcId="{657D5E03-AAE3-420E-88D3-4903215368F4}" destId="{51FD5CCB-1B12-4305-B64D-CB670E8C7A7A}" srcOrd="1" destOrd="0" presId="urn:microsoft.com/office/officeart/2005/8/layout/lProcess2"/>
    <dgm:cxn modelId="{FD446D1C-0AEB-4069-B5D6-6163CE550004}" type="presOf" srcId="{8023B08E-F83B-41D7-AF04-811319E7E9F6}" destId="{DE24D235-230A-4500-B3AC-D98F081C61D4}" srcOrd="0" destOrd="0" presId="urn:microsoft.com/office/officeart/2005/8/layout/lProcess2"/>
    <dgm:cxn modelId="{3225621E-DF7D-4460-809B-1B4BE21D8890}" type="presOf" srcId="{6BF9D3C5-ADA4-4CEB-97CF-19201B611B4A}" destId="{82DB192E-1F28-4CA8-AD41-50AB4F5A7CDC}" srcOrd="0" destOrd="0" presId="urn:microsoft.com/office/officeart/2005/8/layout/lProcess2"/>
    <dgm:cxn modelId="{2E1FB824-BCD2-42FF-AA79-64F897E7B0FE}" type="presOf" srcId="{83740903-1783-4693-B211-4F3E90D2B66D}" destId="{C054B32F-AA16-4846-B9C2-F1B5515B1D06}" srcOrd="0" destOrd="0" presId="urn:microsoft.com/office/officeart/2005/8/layout/lProcess2"/>
    <dgm:cxn modelId="{4B73C529-EA66-4D80-92A6-D6EE37D50804}" type="presOf" srcId="{0816B2AF-0B66-4226-9C33-8517DF0CF454}" destId="{B4A9962A-51D5-4060-8889-738CC35C7B1C}" srcOrd="0" destOrd="0" presId="urn:microsoft.com/office/officeart/2005/8/layout/lProcess2"/>
    <dgm:cxn modelId="{F6E6A72C-3489-4D1E-9695-B1F332B75E32}" srcId="{83740903-1783-4693-B211-4F3E90D2B66D}" destId="{15F5AA1F-F167-4B88-9F90-89365394870F}" srcOrd="1" destOrd="0" parTransId="{F690C38D-3E1E-414C-AB9D-9875A7B30B70}" sibTransId="{6C4D8F8B-4342-417A-94A5-9D748C4091BF}"/>
    <dgm:cxn modelId="{ECF6C82F-FA42-4764-A5B8-572BE633FBD9}" srcId="{15F5AA1F-F167-4B88-9F90-89365394870F}" destId="{1B4CB642-6C77-4655-AB60-1C48F9E805F0}" srcOrd="3" destOrd="0" parTransId="{4DB41AE6-FCDE-442D-B570-01A4AD976C43}" sibTransId="{A3332330-A2A3-45C9-886A-9E8C7CECF255}"/>
    <dgm:cxn modelId="{7CA55230-9DD9-4A28-A2C0-AE608B590697}" srcId="{657D5E03-AAE3-420E-88D3-4903215368F4}" destId="{F5CC86C3-098E-4BED-A6F3-6B052C01A603}" srcOrd="1" destOrd="0" parTransId="{B5743578-6301-4357-AC9A-4B8D907C244C}" sibTransId="{13867E6F-53EA-4F50-99D0-66647BCFCD3F}"/>
    <dgm:cxn modelId="{85A90137-EDE7-4DC3-B42F-5C784AA69F66}" type="presOf" srcId="{15F5AA1F-F167-4B88-9F90-89365394870F}" destId="{11B9B861-9006-4858-BDB4-2F21BE0CEC6E}" srcOrd="1" destOrd="0" presId="urn:microsoft.com/office/officeart/2005/8/layout/lProcess2"/>
    <dgm:cxn modelId="{1AC8CE38-318A-4F3F-B4F9-53C2C91E119E}" type="presOf" srcId="{36F18B14-132C-451D-9E4B-0FC3B49D673C}" destId="{48E67DB8-27B2-4936-ACE8-999DAFB0600B}" srcOrd="0" destOrd="0" presId="urn:microsoft.com/office/officeart/2005/8/layout/lProcess2"/>
    <dgm:cxn modelId="{4B3B9739-88AE-412F-AFB1-3358FA4852AF}" type="presOf" srcId="{996C576D-C6B0-48EC-831B-0C01995390F7}" destId="{7BC75787-0C7A-433B-A37A-9C0DF9051A38}" srcOrd="0" destOrd="0" presId="urn:microsoft.com/office/officeart/2005/8/layout/lProcess2"/>
    <dgm:cxn modelId="{23F7275F-C619-42A0-B7EF-6D0F65CF93F4}" srcId="{657D5E03-AAE3-420E-88D3-4903215368F4}" destId="{97A29A07-0A8F-4DF0-923A-40420F6A0736}" srcOrd="0" destOrd="0" parTransId="{A20BA273-3D0B-4397-8462-A018C2A543F5}" sibTransId="{8DEF7B26-3648-4567-9014-74B383C151C9}"/>
    <dgm:cxn modelId="{50BF3469-344D-4201-A732-B1080F3D2E4A}" type="presOf" srcId="{F5CC86C3-098E-4BED-A6F3-6B052C01A603}" destId="{1421BCA8-216B-4C57-9F78-D61A0B06986A}" srcOrd="0" destOrd="0" presId="urn:microsoft.com/office/officeart/2005/8/layout/lProcess2"/>
    <dgm:cxn modelId="{2CBB256A-3417-4C63-8124-5866D17190D9}" srcId="{15F5AA1F-F167-4B88-9F90-89365394870F}" destId="{8023B08E-F83B-41D7-AF04-811319E7E9F6}" srcOrd="0" destOrd="0" parTransId="{D315990B-095B-4C9C-A43C-5967A2162A14}" sibTransId="{145E3F4E-E8EA-4AE8-B57E-6D30D587ED77}"/>
    <dgm:cxn modelId="{0FE0CF74-B5CB-42FD-A551-C08A8BB74125}" srcId="{15F5AA1F-F167-4B88-9F90-89365394870F}" destId="{7A070B86-E674-4E42-9EE9-D8E73BC9BDB6}" srcOrd="4" destOrd="0" parTransId="{EEB78D45-73BF-4837-B25F-FB9C604E42BC}" sibTransId="{812E8F00-D85D-4F90-B166-9D8A004FBC24}"/>
    <dgm:cxn modelId="{68C5B257-EFBE-4942-862F-51ED2DB24FE6}" srcId="{83740903-1783-4693-B211-4F3E90D2B66D}" destId="{657D5E03-AAE3-420E-88D3-4903215368F4}" srcOrd="2" destOrd="0" parTransId="{AA350095-D19E-41C8-9178-1212830CC462}" sibTransId="{374734DC-045C-45A3-B9D5-BFAF1C1BB2FF}"/>
    <dgm:cxn modelId="{4731DE59-8438-4CFD-BA37-EF934CD9CE39}" type="presOf" srcId="{E2136EA7-02B4-434F-B8B1-83F861219A62}" destId="{13E4B842-1E5C-4535-B737-AA8C35E816CC}" srcOrd="0" destOrd="0" presId="urn:microsoft.com/office/officeart/2005/8/layout/lProcess2"/>
    <dgm:cxn modelId="{4B93427F-5955-4D2D-9478-9DD14F0B8FC6}" type="presOf" srcId="{7A070B86-E674-4E42-9EE9-D8E73BC9BDB6}" destId="{AADA1975-4B20-4738-947C-E231E95588C0}" srcOrd="0" destOrd="0" presId="urn:microsoft.com/office/officeart/2005/8/layout/lProcess2"/>
    <dgm:cxn modelId="{E6D81F80-CBA8-407C-8DEC-913F9CFE6F4A}" type="presOf" srcId="{3883F72E-CB6F-479A-A1C1-519B9EF6AFBC}" destId="{4B317C83-3190-4F13-B477-8C10CEFCFEC1}" srcOrd="0" destOrd="0" presId="urn:microsoft.com/office/officeart/2005/8/layout/lProcess2"/>
    <dgm:cxn modelId="{06814581-4BD8-4C5A-A17D-27598FD8CC1A}" srcId="{B2B71C29-7391-4CA7-845B-A793E2A1EC97}" destId="{D674FCE0-249F-4996-A3DD-E802D100CEA4}" srcOrd="4" destOrd="0" parTransId="{B2FDBAAE-5276-454F-B93F-519AE9B68DC7}" sibTransId="{72E4E27E-AC06-4C00-9A32-8313A3605FBF}"/>
    <dgm:cxn modelId="{E0D18A86-94E7-46C2-9D37-72ED0A15EE36}" srcId="{B2B71C29-7391-4CA7-845B-A793E2A1EC97}" destId="{996C576D-C6B0-48EC-831B-0C01995390F7}" srcOrd="1" destOrd="0" parTransId="{2970D76D-93C8-47EA-9DBE-82D3C7BBA447}" sibTransId="{4B60D48A-1501-48ED-B31A-81B05395DB6A}"/>
    <dgm:cxn modelId="{FBFBAE87-1531-4994-BFFE-D38DADFA529D}" type="presOf" srcId="{85FF9850-9921-4A45-BE03-2B29B380D401}" destId="{C990FD37-F42E-4D71-AABF-F875FC846092}" srcOrd="0" destOrd="0" presId="urn:microsoft.com/office/officeart/2005/8/layout/lProcess2"/>
    <dgm:cxn modelId="{2DEF1B89-8288-4D7E-BD99-C85635892018}" srcId="{15F5AA1F-F167-4B88-9F90-89365394870F}" destId="{C76D7E5F-4D1F-4D3A-8696-EA075104631C}" srcOrd="1" destOrd="0" parTransId="{97A80562-14FC-4714-A547-EA1DFCAD7A65}" sibTransId="{8DD0E7DE-FFE8-49F6-A973-39E0F1C5DCE6}"/>
    <dgm:cxn modelId="{307AD19C-B442-4056-A3FA-56A68F1F4165}" type="presOf" srcId="{2B5FEF43-DA39-4C49-B854-0A54FBE03AFF}" destId="{0B677501-2F41-4324-8CDF-F36D0A641953}" srcOrd="0" destOrd="0" presId="urn:microsoft.com/office/officeart/2005/8/layout/lProcess2"/>
    <dgm:cxn modelId="{E17DAF9E-3EB1-4DCA-AAE8-663D66E52CF0}" type="presOf" srcId="{0D615C89-780F-4E63-B3C3-C7DCF1F19A66}" destId="{29B28EA7-A04E-4976-B21E-620E7F5E2E7F}" srcOrd="0" destOrd="0" presId="urn:microsoft.com/office/officeart/2005/8/layout/lProcess2"/>
    <dgm:cxn modelId="{01422FA0-6323-4933-8DD8-3AE145EC441C}" srcId="{83740903-1783-4693-B211-4F3E90D2B66D}" destId="{B2B71C29-7391-4CA7-845B-A793E2A1EC97}" srcOrd="0" destOrd="0" parTransId="{DD74EAA0-0B18-40CD-9416-411C33C344FD}" sibTransId="{7072A215-74D5-491B-BBB5-378E608A70E8}"/>
    <dgm:cxn modelId="{26211AA1-BFF5-4C13-A961-A2572A80D1BC}" srcId="{85FF9850-9921-4A45-BE03-2B29B380D401}" destId="{5653FEE8-32F2-4817-8143-3A934E069FC8}" srcOrd="1" destOrd="0" parTransId="{51AD469D-E1C8-41E1-9081-C1BF439ADAC9}" sibTransId="{F1BC7DB8-89B3-472A-86A8-9E68C3FA858A}"/>
    <dgm:cxn modelId="{071075A3-432A-4C8E-9856-BD74BD841FDF}" type="presOf" srcId="{C76D7E5F-4D1F-4D3A-8696-EA075104631C}" destId="{25C67EDE-FFB7-4F04-AB09-A3D51BAA0D27}" srcOrd="0" destOrd="0" presId="urn:microsoft.com/office/officeart/2005/8/layout/lProcess2"/>
    <dgm:cxn modelId="{7C8581A8-EE56-4FFF-80FD-8AB9F3E60000}" srcId="{85FF9850-9921-4A45-BE03-2B29B380D401}" destId="{3883F72E-CB6F-479A-A1C1-519B9EF6AFBC}" srcOrd="2" destOrd="0" parTransId="{99F1B93E-3227-4878-9B74-1DA3733A9065}" sibTransId="{044DC9A7-04C2-45DB-A04A-0058D43FD0F8}"/>
    <dgm:cxn modelId="{8979B2AE-C672-474C-A042-EE1AA9CED77E}" srcId="{657D5E03-AAE3-420E-88D3-4903215368F4}" destId="{93EF6E9D-7F6B-43EE-B456-EFAF9C16F24E}" srcOrd="2" destOrd="0" parTransId="{2D444B4B-4AB9-476A-BB6D-AA6A61957B96}" sibTransId="{B85AA4BA-0307-45D3-ACB1-ABF65684CE56}"/>
    <dgm:cxn modelId="{F425DDB0-B187-4C1B-B4BA-90131F2CC500}" type="presOf" srcId="{93EF6E9D-7F6B-43EE-B456-EFAF9C16F24E}" destId="{B87407D2-F840-45E7-8502-170BB4E809D7}" srcOrd="0" destOrd="0" presId="urn:microsoft.com/office/officeart/2005/8/layout/lProcess2"/>
    <dgm:cxn modelId="{6C907DB6-C261-48BE-B02A-26A04729ABB2}" srcId="{83740903-1783-4693-B211-4F3E90D2B66D}" destId="{85FF9850-9921-4A45-BE03-2B29B380D401}" srcOrd="3" destOrd="0" parTransId="{9520E49C-85F6-41DE-9DB4-69B2A37F611B}" sibTransId="{880737A8-D935-4EC0-A236-AD6B18DC6BFD}"/>
    <dgm:cxn modelId="{86C3F0C7-9D26-4557-8FBB-0153CE35C764}" srcId="{B2B71C29-7391-4CA7-845B-A793E2A1EC97}" destId="{36F18B14-132C-451D-9E4B-0FC3B49D673C}" srcOrd="6" destOrd="0" parTransId="{28460CAC-B708-4E6A-A2EA-938D9B969A37}" sibTransId="{5731CB92-219A-4089-9599-6382432570B3}"/>
    <dgm:cxn modelId="{6EAD59D8-EE92-4468-AFDB-3717E2A32202}" type="presOf" srcId="{B2B71C29-7391-4CA7-845B-A793E2A1EC97}" destId="{2AA8D2A4-8139-468B-9A2C-A30374C76233}" srcOrd="0" destOrd="0" presId="urn:microsoft.com/office/officeart/2005/8/layout/lProcess2"/>
    <dgm:cxn modelId="{87382BD9-FA58-44FD-A393-14A94B94F903}" type="presOf" srcId="{B2B71C29-7391-4CA7-845B-A793E2A1EC97}" destId="{6A714413-98AE-48AD-ACD8-84AB2BC20445}" srcOrd="1" destOrd="0" presId="urn:microsoft.com/office/officeart/2005/8/layout/lProcess2"/>
    <dgm:cxn modelId="{1DC493E4-2446-41A9-A461-D42B1EC24840}" type="presOf" srcId="{D674FCE0-249F-4996-A3DD-E802D100CEA4}" destId="{7E66DEB5-0051-4BFC-A3FA-70E7020D6539}" srcOrd="0" destOrd="0" presId="urn:microsoft.com/office/officeart/2005/8/layout/lProcess2"/>
    <dgm:cxn modelId="{8B1D27E7-16F0-452D-84F7-74CF69CF6B91}" type="presOf" srcId="{85FF9850-9921-4A45-BE03-2B29B380D401}" destId="{F7462659-E1D0-4593-ABC1-01BA2B847680}" srcOrd="1" destOrd="0" presId="urn:microsoft.com/office/officeart/2005/8/layout/lProcess2"/>
    <dgm:cxn modelId="{AF6E62E8-D2E1-4DAD-AE86-7F225BCF9DFA}" srcId="{85FF9850-9921-4A45-BE03-2B29B380D401}" destId="{0816B2AF-0B66-4226-9C33-8517DF0CF454}" srcOrd="0" destOrd="0" parTransId="{83A6ECDE-6E9D-44D9-861B-3FD95013720D}" sibTransId="{AB8E4DF6-42F1-4553-B7E1-AEFEA0D2CA11}"/>
    <dgm:cxn modelId="{8C719CE8-6C45-42A5-8BC0-B01E440FDD69}" type="presOf" srcId="{657D5E03-AAE3-420E-88D3-4903215368F4}" destId="{4B4A67C6-D8E6-4EEE-9EAD-71814C96BFB6}" srcOrd="0" destOrd="0" presId="urn:microsoft.com/office/officeart/2005/8/layout/lProcess2"/>
    <dgm:cxn modelId="{DB93F0ED-8BA1-400D-A696-92BBA1181D95}" type="presOf" srcId="{15F5AA1F-F167-4B88-9F90-89365394870F}" destId="{917A81F0-BEBF-43BA-8979-EF9EC8DBFA37}" srcOrd="0" destOrd="0" presId="urn:microsoft.com/office/officeart/2005/8/layout/lProcess2"/>
    <dgm:cxn modelId="{E2D8D8F2-E7C5-47F9-B0B1-8C4BD0C5BE15}" type="presOf" srcId="{44C067EA-549D-455D-B197-B9B182340559}" destId="{20B4C02A-8625-4E7E-9AEF-613F692BF6E4}" srcOrd="0" destOrd="0" presId="urn:microsoft.com/office/officeart/2005/8/layout/lProcess2"/>
    <dgm:cxn modelId="{506857F3-6B51-4EC2-9C53-E09505EC38E7}" srcId="{B2B71C29-7391-4CA7-845B-A793E2A1EC97}" destId="{6BF9D3C5-ADA4-4CEB-97CF-19201B611B4A}" srcOrd="2" destOrd="0" parTransId="{3C8A5ABD-523F-4A7E-8B5E-35E3CFE8B121}" sibTransId="{3E3DB25D-348B-4C97-B9EB-DF4C5D3A0E1B}"/>
    <dgm:cxn modelId="{FB99F4F3-EB53-428C-9438-6F0D010D4C35}" srcId="{B2B71C29-7391-4CA7-845B-A793E2A1EC97}" destId="{E2136EA7-02B4-434F-B8B1-83F861219A62}" srcOrd="5" destOrd="0" parTransId="{2CA4D1FC-5D02-44DE-8D6F-7AC1D5A10F48}" sibTransId="{6A38F69C-B69A-4B32-98C0-609C8E90F6AD}"/>
    <dgm:cxn modelId="{647C81FD-D0CE-4D12-9665-CADD0ABCF745}" srcId="{B2B71C29-7391-4CA7-845B-A793E2A1EC97}" destId="{2B5FEF43-DA39-4C49-B854-0A54FBE03AFF}" srcOrd="0" destOrd="0" parTransId="{84C24CB2-AD26-4E30-B59D-1CE238EF65FC}" sibTransId="{82868C8F-06BC-42FF-85D2-8D1A0A906CB6}"/>
    <dgm:cxn modelId="{2B2EF98F-0A55-449F-BE52-36C8DB8F88E8}" type="presParOf" srcId="{C054B32F-AA16-4846-B9C2-F1B5515B1D06}" destId="{C847EB34-E854-414D-A92A-B77B44D2D241}" srcOrd="0" destOrd="0" presId="urn:microsoft.com/office/officeart/2005/8/layout/lProcess2"/>
    <dgm:cxn modelId="{B9B97086-C0EC-4C14-BDAD-F5123027C2EB}" type="presParOf" srcId="{C847EB34-E854-414D-A92A-B77B44D2D241}" destId="{2AA8D2A4-8139-468B-9A2C-A30374C76233}" srcOrd="0" destOrd="0" presId="urn:microsoft.com/office/officeart/2005/8/layout/lProcess2"/>
    <dgm:cxn modelId="{F3DDFBC1-DB7B-4EF6-BFB8-3829AA35449A}" type="presParOf" srcId="{C847EB34-E854-414D-A92A-B77B44D2D241}" destId="{6A714413-98AE-48AD-ACD8-84AB2BC20445}" srcOrd="1" destOrd="0" presId="urn:microsoft.com/office/officeart/2005/8/layout/lProcess2"/>
    <dgm:cxn modelId="{5D9D0369-EBCA-40DC-AF73-DA1ED5FF9D00}" type="presParOf" srcId="{C847EB34-E854-414D-A92A-B77B44D2D241}" destId="{01BF9890-5848-4B50-B9C6-FAD00129B770}" srcOrd="2" destOrd="0" presId="urn:microsoft.com/office/officeart/2005/8/layout/lProcess2"/>
    <dgm:cxn modelId="{0E7DAF44-1239-4EF6-8F04-2F8960BC1EAE}" type="presParOf" srcId="{01BF9890-5848-4B50-B9C6-FAD00129B770}" destId="{6736AE38-4E09-4318-A153-2C75AB7FA883}" srcOrd="0" destOrd="0" presId="urn:microsoft.com/office/officeart/2005/8/layout/lProcess2"/>
    <dgm:cxn modelId="{0F05B0EC-9468-4CC9-B673-1E5BFF3AFD02}" type="presParOf" srcId="{6736AE38-4E09-4318-A153-2C75AB7FA883}" destId="{0B677501-2F41-4324-8CDF-F36D0A641953}" srcOrd="0" destOrd="0" presId="urn:microsoft.com/office/officeart/2005/8/layout/lProcess2"/>
    <dgm:cxn modelId="{20935389-7B60-4B14-A61C-FCA6B0BBE35D}" type="presParOf" srcId="{6736AE38-4E09-4318-A153-2C75AB7FA883}" destId="{B0B2B163-7930-4869-9139-E2B526DFFE07}" srcOrd="1" destOrd="0" presId="urn:microsoft.com/office/officeart/2005/8/layout/lProcess2"/>
    <dgm:cxn modelId="{3B556174-EB11-4568-BFA4-8EDD6BD2CC8C}" type="presParOf" srcId="{6736AE38-4E09-4318-A153-2C75AB7FA883}" destId="{7BC75787-0C7A-433B-A37A-9C0DF9051A38}" srcOrd="2" destOrd="0" presId="urn:microsoft.com/office/officeart/2005/8/layout/lProcess2"/>
    <dgm:cxn modelId="{3FD9CD30-DA09-4B88-A40C-488BB8B2974B}" type="presParOf" srcId="{6736AE38-4E09-4318-A153-2C75AB7FA883}" destId="{C966413E-210D-42DA-A30D-74D6D97FAB4C}" srcOrd="3" destOrd="0" presId="urn:microsoft.com/office/officeart/2005/8/layout/lProcess2"/>
    <dgm:cxn modelId="{0ED63693-8D00-4E82-BCA8-D1B524409C78}" type="presParOf" srcId="{6736AE38-4E09-4318-A153-2C75AB7FA883}" destId="{82DB192E-1F28-4CA8-AD41-50AB4F5A7CDC}" srcOrd="4" destOrd="0" presId="urn:microsoft.com/office/officeart/2005/8/layout/lProcess2"/>
    <dgm:cxn modelId="{94B575C4-8349-4EBC-A37B-8C5E3D2F00B1}" type="presParOf" srcId="{6736AE38-4E09-4318-A153-2C75AB7FA883}" destId="{9FF668F0-7E23-46CB-915D-01B7E016693E}" srcOrd="5" destOrd="0" presId="urn:microsoft.com/office/officeart/2005/8/layout/lProcess2"/>
    <dgm:cxn modelId="{6675D774-4C4C-4661-9A2D-063628AAD508}" type="presParOf" srcId="{6736AE38-4E09-4318-A153-2C75AB7FA883}" destId="{29B28EA7-A04E-4976-B21E-620E7F5E2E7F}" srcOrd="6" destOrd="0" presId="urn:microsoft.com/office/officeart/2005/8/layout/lProcess2"/>
    <dgm:cxn modelId="{DB3FEED7-C9AF-4E27-8657-E3170C7202E0}" type="presParOf" srcId="{6736AE38-4E09-4318-A153-2C75AB7FA883}" destId="{84BA69A3-F17B-4136-BDF6-E56F6142E9CF}" srcOrd="7" destOrd="0" presId="urn:microsoft.com/office/officeart/2005/8/layout/lProcess2"/>
    <dgm:cxn modelId="{9F3094CE-1520-4EA5-A3CB-CAB8E7BB96B4}" type="presParOf" srcId="{6736AE38-4E09-4318-A153-2C75AB7FA883}" destId="{7E66DEB5-0051-4BFC-A3FA-70E7020D6539}" srcOrd="8" destOrd="0" presId="urn:microsoft.com/office/officeart/2005/8/layout/lProcess2"/>
    <dgm:cxn modelId="{B4232E60-F463-46B9-A832-91CFAAB902E6}" type="presParOf" srcId="{6736AE38-4E09-4318-A153-2C75AB7FA883}" destId="{F4909A15-9F73-4776-A570-561663EF2AA0}" srcOrd="9" destOrd="0" presId="urn:microsoft.com/office/officeart/2005/8/layout/lProcess2"/>
    <dgm:cxn modelId="{A8939286-1EC2-4CA4-9497-29F1ACC71D25}" type="presParOf" srcId="{6736AE38-4E09-4318-A153-2C75AB7FA883}" destId="{13E4B842-1E5C-4535-B737-AA8C35E816CC}" srcOrd="10" destOrd="0" presId="urn:microsoft.com/office/officeart/2005/8/layout/lProcess2"/>
    <dgm:cxn modelId="{1DC7025E-6E53-45AD-9EDB-DEEA6462A3E9}" type="presParOf" srcId="{6736AE38-4E09-4318-A153-2C75AB7FA883}" destId="{AF1B7709-9813-45E4-B6E4-C289196C8659}" srcOrd="11" destOrd="0" presId="urn:microsoft.com/office/officeart/2005/8/layout/lProcess2"/>
    <dgm:cxn modelId="{B6BA9128-861C-4850-BB61-8C88BD80D65C}" type="presParOf" srcId="{6736AE38-4E09-4318-A153-2C75AB7FA883}" destId="{48E67DB8-27B2-4936-ACE8-999DAFB0600B}" srcOrd="12" destOrd="0" presId="urn:microsoft.com/office/officeart/2005/8/layout/lProcess2"/>
    <dgm:cxn modelId="{365D6D59-AC92-4ACB-8800-0AA2882676D2}" type="presParOf" srcId="{C054B32F-AA16-4846-B9C2-F1B5515B1D06}" destId="{4A437D11-85A7-4315-8C1D-347197EBCD0C}" srcOrd="1" destOrd="0" presId="urn:microsoft.com/office/officeart/2005/8/layout/lProcess2"/>
    <dgm:cxn modelId="{63AF6D8E-FE99-491B-ABE8-64DD03DD65C2}" type="presParOf" srcId="{C054B32F-AA16-4846-B9C2-F1B5515B1D06}" destId="{1F5C5028-C789-451C-B367-D5434E2ADB99}" srcOrd="2" destOrd="0" presId="urn:microsoft.com/office/officeart/2005/8/layout/lProcess2"/>
    <dgm:cxn modelId="{B849F48D-70B1-4371-B299-48B5A998929F}" type="presParOf" srcId="{1F5C5028-C789-451C-B367-D5434E2ADB99}" destId="{917A81F0-BEBF-43BA-8979-EF9EC8DBFA37}" srcOrd="0" destOrd="0" presId="urn:microsoft.com/office/officeart/2005/8/layout/lProcess2"/>
    <dgm:cxn modelId="{95318104-8604-484B-9CDF-529E488CFDD2}" type="presParOf" srcId="{1F5C5028-C789-451C-B367-D5434E2ADB99}" destId="{11B9B861-9006-4858-BDB4-2F21BE0CEC6E}" srcOrd="1" destOrd="0" presId="urn:microsoft.com/office/officeart/2005/8/layout/lProcess2"/>
    <dgm:cxn modelId="{2C1006AD-F094-4959-9118-BCFF95782C3E}" type="presParOf" srcId="{1F5C5028-C789-451C-B367-D5434E2ADB99}" destId="{ADC0DD42-5479-4567-AA1B-EDEAC37F7F47}" srcOrd="2" destOrd="0" presId="urn:microsoft.com/office/officeart/2005/8/layout/lProcess2"/>
    <dgm:cxn modelId="{7DCECC83-C802-4F7F-A991-6FD1D6958C5F}" type="presParOf" srcId="{ADC0DD42-5479-4567-AA1B-EDEAC37F7F47}" destId="{9F097503-2D58-41EC-91EE-CD48B7B0A4E3}" srcOrd="0" destOrd="0" presId="urn:microsoft.com/office/officeart/2005/8/layout/lProcess2"/>
    <dgm:cxn modelId="{2140C4BB-601C-44E4-9995-DBECA69A23A4}" type="presParOf" srcId="{9F097503-2D58-41EC-91EE-CD48B7B0A4E3}" destId="{DE24D235-230A-4500-B3AC-D98F081C61D4}" srcOrd="0" destOrd="0" presId="urn:microsoft.com/office/officeart/2005/8/layout/lProcess2"/>
    <dgm:cxn modelId="{CAA3260C-6FDE-4778-B6FC-2563D5E9E79B}" type="presParOf" srcId="{9F097503-2D58-41EC-91EE-CD48B7B0A4E3}" destId="{775E359A-81E6-4D98-A29B-39642B9DC06B}" srcOrd="1" destOrd="0" presId="urn:microsoft.com/office/officeart/2005/8/layout/lProcess2"/>
    <dgm:cxn modelId="{1E48DEAF-A8D8-4F11-BE63-34F1412ECBD1}" type="presParOf" srcId="{9F097503-2D58-41EC-91EE-CD48B7B0A4E3}" destId="{25C67EDE-FFB7-4F04-AB09-A3D51BAA0D27}" srcOrd="2" destOrd="0" presId="urn:microsoft.com/office/officeart/2005/8/layout/lProcess2"/>
    <dgm:cxn modelId="{127A769E-138E-47D6-B583-B753B93C30CF}" type="presParOf" srcId="{9F097503-2D58-41EC-91EE-CD48B7B0A4E3}" destId="{E8E92E2D-713F-4BCF-8843-FF8EAF63355A}" srcOrd="3" destOrd="0" presId="urn:microsoft.com/office/officeart/2005/8/layout/lProcess2"/>
    <dgm:cxn modelId="{E36AC11B-B6AD-4F9C-93CD-1FA68FB161BD}" type="presParOf" srcId="{9F097503-2D58-41EC-91EE-CD48B7B0A4E3}" destId="{20B4C02A-8625-4E7E-9AEF-613F692BF6E4}" srcOrd="4" destOrd="0" presId="urn:microsoft.com/office/officeart/2005/8/layout/lProcess2"/>
    <dgm:cxn modelId="{4A720F89-5B13-48B8-836E-E754AE4FDB18}" type="presParOf" srcId="{9F097503-2D58-41EC-91EE-CD48B7B0A4E3}" destId="{24BBD4BF-969A-4E9F-BB47-EA44565EE241}" srcOrd="5" destOrd="0" presId="urn:microsoft.com/office/officeart/2005/8/layout/lProcess2"/>
    <dgm:cxn modelId="{C3A1A026-58E1-4792-9035-1E0010D80D50}" type="presParOf" srcId="{9F097503-2D58-41EC-91EE-CD48B7B0A4E3}" destId="{10CDCD50-8ADF-4592-8E00-0AD3827E5F87}" srcOrd="6" destOrd="0" presId="urn:microsoft.com/office/officeart/2005/8/layout/lProcess2"/>
    <dgm:cxn modelId="{378C8417-ED34-4E28-B0E5-E98AABD669F6}" type="presParOf" srcId="{9F097503-2D58-41EC-91EE-CD48B7B0A4E3}" destId="{4BABC95A-F662-4772-888B-872B83649DAE}" srcOrd="7" destOrd="0" presId="urn:microsoft.com/office/officeart/2005/8/layout/lProcess2"/>
    <dgm:cxn modelId="{8508EAB4-0264-4EF9-A0B7-A9A821A1D129}" type="presParOf" srcId="{9F097503-2D58-41EC-91EE-CD48B7B0A4E3}" destId="{AADA1975-4B20-4738-947C-E231E95588C0}" srcOrd="8" destOrd="0" presId="urn:microsoft.com/office/officeart/2005/8/layout/lProcess2"/>
    <dgm:cxn modelId="{84BE2E8F-A458-4A89-9F0D-70C2F20D6E03}" type="presParOf" srcId="{C054B32F-AA16-4846-B9C2-F1B5515B1D06}" destId="{90FA79DB-0545-4089-8248-2B36285AA36D}" srcOrd="3" destOrd="0" presId="urn:microsoft.com/office/officeart/2005/8/layout/lProcess2"/>
    <dgm:cxn modelId="{3A6828D3-C29F-4B37-9C64-C62DE4651D5A}" type="presParOf" srcId="{C054B32F-AA16-4846-B9C2-F1B5515B1D06}" destId="{ABC4C866-F740-4DC3-9AF6-BEEA0D8BC912}" srcOrd="4" destOrd="0" presId="urn:microsoft.com/office/officeart/2005/8/layout/lProcess2"/>
    <dgm:cxn modelId="{DEABB9FB-2558-41E5-93F8-EDAD4B1E810B}" type="presParOf" srcId="{ABC4C866-F740-4DC3-9AF6-BEEA0D8BC912}" destId="{4B4A67C6-D8E6-4EEE-9EAD-71814C96BFB6}" srcOrd="0" destOrd="0" presId="urn:microsoft.com/office/officeart/2005/8/layout/lProcess2"/>
    <dgm:cxn modelId="{6B5B6D4A-2534-48C4-B9CD-D6A0B5997117}" type="presParOf" srcId="{ABC4C866-F740-4DC3-9AF6-BEEA0D8BC912}" destId="{51FD5CCB-1B12-4305-B64D-CB670E8C7A7A}" srcOrd="1" destOrd="0" presId="urn:microsoft.com/office/officeart/2005/8/layout/lProcess2"/>
    <dgm:cxn modelId="{90171E8E-C8A4-4767-889A-F790AEF57A13}" type="presParOf" srcId="{ABC4C866-F740-4DC3-9AF6-BEEA0D8BC912}" destId="{D5B3D72E-66F6-430E-AAA1-E735BB9694AB}" srcOrd="2" destOrd="0" presId="urn:microsoft.com/office/officeart/2005/8/layout/lProcess2"/>
    <dgm:cxn modelId="{B3BE557E-DBF2-451C-BDDB-64D67E83CA32}" type="presParOf" srcId="{D5B3D72E-66F6-430E-AAA1-E735BB9694AB}" destId="{3283BFE5-24FA-4940-B2DF-C21ABA068F29}" srcOrd="0" destOrd="0" presId="urn:microsoft.com/office/officeart/2005/8/layout/lProcess2"/>
    <dgm:cxn modelId="{961056D8-B2E9-4E27-9510-3D4E440523CA}" type="presParOf" srcId="{3283BFE5-24FA-4940-B2DF-C21ABA068F29}" destId="{FA96116B-80C7-4668-B4B7-551DD31995CC}" srcOrd="0" destOrd="0" presId="urn:microsoft.com/office/officeart/2005/8/layout/lProcess2"/>
    <dgm:cxn modelId="{32C5A5F6-FF39-47D6-AFB4-3E5E9B141FDA}" type="presParOf" srcId="{3283BFE5-24FA-4940-B2DF-C21ABA068F29}" destId="{B3CC763E-2A98-40F3-9986-340AE29FE219}" srcOrd="1" destOrd="0" presId="urn:microsoft.com/office/officeart/2005/8/layout/lProcess2"/>
    <dgm:cxn modelId="{2DE88C6B-1CF3-41A1-AD50-4E4888259954}" type="presParOf" srcId="{3283BFE5-24FA-4940-B2DF-C21ABA068F29}" destId="{1421BCA8-216B-4C57-9F78-D61A0B06986A}" srcOrd="2" destOrd="0" presId="urn:microsoft.com/office/officeart/2005/8/layout/lProcess2"/>
    <dgm:cxn modelId="{06E1A380-2916-4241-86BD-0C5A4DCC5973}" type="presParOf" srcId="{3283BFE5-24FA-4940-B2DF-C21ABA068F29}" destId="{7A841E8D-AE2B-41D1-BA86-0D2C0C064747}" srcOrd="3" destOrd="0" presId="urn:microsoft.com/office/officeart/2005/8/layout/lProcess2"/>
    <dgm:cxn modelId="{99BAA798-2607-4E73-8E4A-F49CE1463EED}" type="presParOf" srcId="{3283BFE5-24FA-4940-B2DF-C21ABA068F29}" destId="{B87407D2-F840-45E7-8502-170BB4E809D7}" srcOrd="4" destOrd="0" presId="urn:microsoft.com/office/officeart/2005/8/layout/lProcess2"/>
    <dgm:cxn modelId="{328F01C4-95AC-4403-81E4-3013047C56FE}" type="presParOf" srcId="{C054B32F-AA16-4846-B9C2-F1B5515B1D06}" destId="{3AB6F516-F6B8-4420-96F4-479D5071AB35}" srcOrd="5" destOrd="0" presId="urn:microsoft.com/office/officeart/2005/8/layout/lProcess2"/>
    <dgm:cxn modelId="{834D64E6-C27B-418B-B4C8-2D11C5901F22}" type="presParOf" srcId="{C054B32F-AA16-4846-B9C2-F1B5515B1D06}" destId="{30F67615-247F-4217-A3E3-D8D737D65C87}" srcOrd="6" destOrd="0" presId="urn:microsoft.com/office/officeart/2005/8/layout/lProcess2"/>
    <dgm:cxn modelId="{8FF38CF9-0F0B-46D3-85EC-C3B9A70A4AE9}" type="presParOf" srcId="{30F67615-247F-4217-A3E3-D8D737D65C87}" destId="{C990FD37-F42E-4D71-AABF-F875FC846092}" srcOrd="0" destOrd="0" presId="urn:microsoft.com/office/officeart/2005/8/layout/lProcess2"/>
    <dgm:cxn modelId="{6438AB40-81BB-4248-83C1-D05FE4EFD3B1}" type="presParOf" srcId="{30F67615-247F-4217-A3E3-D8D737D65C87}" destId="{F7462659-E1D0-4593-ABC1-01BA2B847680}" srcOrd="1" destOrd="0" presId="urn:microsoft.com/office/officeart/2005/8/layout/lProcess2"/>
    <dgm:cxn modelId="{2483115E-2CD8-44DA-BF41-8352E2391256}" type="presParOf" srcId="{30F67615-247F-4217-A3E3-D8D737D65C87}" destId="{DF5ECF01-7C6C-4BBB-87C0-23579EF4F9A7}" srcOrd="2" destOrd="0" presId="urn:microsoft.com/office/officeart/2005/8/layout/lProcess2"/>
    <dgm:cxn modelId="{20BD5BE8-3B9E-42AD-9EE4-8DDDA11D376C}" type="presParOf" srcId="{DF5ECF01-7C6C-4BBB-87C0-23579EF4F9A7}" destId="{88D66F99-2EA0-4557-8B60-7CE2033EA5BD}" srcOrd="0" destOrd="0" presId="urn:microsoft.com/office/officeart/2005/8/layout/lProcess2"/>
    <dgm:cxn modelId="{4E776F4F-AE09-40D7-9CE6-00BFC64E281B}" type="presParOf" srcId="{88D66F99-2EA0-4557-8B60-7CE2033EA5BD}" destId="{B4A9962A-51D5-4060-8889-738CC35C7B1C}" srcOrd="0" destOrd="0" presId="urn:microsoft.com/office/officeart/2005/8/layout/lProcess2"/>
    <dgm:cxn modelId="{0FEDF76F-23BE-47A3-A6B2-F0F636A232AD}" type="presParOf" srcId="{88D66F99-2EA0-4557-8B60-7CE2033EA5BD}" destId="{49C369B3-E9A9-430D-AAE0-1FE8FF28F400}" srcOrd="1" destOrd="0" presId="urn:microsoft.com/office/officeart/2005/8/layout/lProcess2"/>
    <dgm:cxn modelId="{79935EAD-2F39-4E62-94FE-9095F6C90D98}" type="presParOf" srcId="{88D66F99-2EA0-4557-8B60-7CE2033EA5BD}" destId="{0B067C7C-B3F2-4707-A5B5-A345D9629E25}" srcOrd="2" destOrd="0" presId="urn:microsoft.com/office/officeart/2005/8/layout/lProcess2"/>
    <dgm:cxn modelId="{28783F0E-AF81-43F9-BB55-21D8E92BC03B}" type="presParOf" srcId="{88D66F99-2EA0-4557-8B60-7CE2033EA5BD}" destId="{B6799E02-6292-420A-8E81-2E062A31283B}" srcOrd="3" destOrd="0" presId="urn:microsoft.com/office/officeart/2005/8/layout/lProcess2"/>
    <dgm:cxn modelId="{B6085603-4757-4DB9-AC17-C0C121D821F1}" type="presParOf" srcId="{88D66F99-2EA0-4557-8B60-7CE2033EA5BD}" destId="{4B317C83-3190-4F13-B477-8C10CEFCFEC1}" srcOrd="4" destOrd="0" presId="urn:microsoft.com/office/officeart/2005/8/layout/l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A8D2A4-8139-468B-9A2C-A30374C76233}">
      <dsp:nvSpPr>
        <dsp:cNvPr id="0" name=""/>
        <dsp:cNvSpPr/>
      </dsp:nvSpPr>
      <dsp:spPr>
        <a:xfrm>
          <a:off x="2314" y="0"/>
          <a:ext cx="2271377" cy="4314092"/>
        </a:xfrm>
        <a:prstGeom prst="roundRect">
          <a:avLst>
            <a:gd name="adj" fmla="val 10000"/>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en-US" sz="3800" kern="1200" dirty="0"/>
            <a:t>Criminal Offenses</a:t>
          </a:r>
        </a:p>
      </dsp:txBody>
      <dsp:txXfrm>
        <a:off x="2314" y="0"/>
        <a:ext cx="2271377" cy="1294227"/>
      </dsp:txXfrm>
    </dsp:sp>
    <dsp:sp modelId="{0B677501-2F41-4324-8CDF-F36D0A641953}">
      <dsp:nvSpPr>
        <dsp:cNvPr id="0" name=""/>
        <dsp:cNvSpPr/>
      </dsp:nvSpPr>
      <dsp:spPr>
        <a:xfrm>
          <a:off x="229452" y="1296860"/>
          <a:ext cx="1817102" cy="353258"/>
        </a:xfrm>
        <a:prstGeom prst="roundRect">
          <a:avLst>
            <a:gd name="adj" fmla="val 10000"/>
          </a:avLst>
        </a:prstGeom>
        <a:solidFill>
          <a:schemeClr val="accent4">
            <a:hueOff val="0"/>
            <a:satOff val="0"/>
            <a:lumOff val="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None/>
          </a:pPr>
          <a:r>
            <a:rPr lang="en-US" sz="1300" kern="1200" dirty="0"/>
            <a:t>Criminal Homicide</a:t>
          </a:r>
        </a:p>
      </dsp:txBody>
      <dsp:txXfrm>
        <a:off x="239799" y="1307207"/>
        <a:ext cx="1796408" cy="332564"/>
      </dsp:txXfrm>
    </dsp:sp>
    <dsp:sp modelId="{7BC75787-0C7A-433B-A37A-9C0DF9051A38}">
      <dsp:nvSpPr>
        <dsp:cNvPr id="0" name=""/>
        <dsp:cNvSpPr/>
      </dsp:nvSpPr>
      <dsp:spPr>
        <a:xfrm>
          <a:off x="229452" y="1704466"/>
          <a:ext cx="1817102" cy="353258"/>
        </a:xfrm>
        <a:prstGeom prst="roundRect">
          <a:avLst>
            <a:gd name="adj" fmla="val 10000"/>
          </a:avLst>
        </a:prstGeom>
        <a:solidFill>
          <a:schemeClr val="accent4">
            <a:hueOff val="282559"/>
            <a:satOff val="1070"/>
            <a:lumOff val="-69"/>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None/>
          </a:pPr>
          <a:r>
            <a:rPr lang="en-US" sz="1300" kern="1200" dirty="0"/>
            <a:t>Sex Offenses</a:t>
          </a:r>
        </a:p>
      </dsp:txBody>
      <dsp:txXfrm>
        <a:off x="239799" y="1714813"/>
        <a:ext cx="1796408" cy="332564"/>
      </dsp:txXfrm>
    </dsp:sp>
    <dsp:sp modelId="{82DB192E-1F28-4CA8-AD41-50AB4F5A7CDC}">
      <dsp:nvSpPr>
        <dsp:cNvPr id="0" name=""/>
        <dsp:cNvSpPr/>
      </dsp:nvSpPr>
      <dsp:spPr>
        <a:xfrm>
          <a:off x="229452" y="2112072"/>
          <a:ext cx="1817102" cy="353258"/>
        </a:xfrm>
        <a:prstGeom prst="roundRect">
          <a:avLst>
            <a:gd name="adj" fmla="val 10000"/>
          </a:avLst>
        </a:prstGeom>
        <a:solidFill>
          <a:schemeClr val="accent4">
            <a:hueOff val="565119"/>
            <a:satOff val="2139"/>
            <a:lumOff val="-138"/>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None/>
          </a:pPr>
          <a:r>
            <a:rPr lang="en-US" sz="1300" kern="1200" dirty="0"/>
            <a:t>Robbery</a:t>
          </a:r>
        </a:p>
      </dsp:txBody>
      <dsp:txXfrm>
        <a:off x="239799" y="2122419"/>
        <a:ext cx="1796408" cy="332564"/>
      </dsp:txXfrm>
    </dsp:sp>
    <dsp:sp modelId="{29B28EA7-A04E-4976-B21E-620E7F5E2E7F}">
      <dsp:nvSpPr>
        <dsp:cNvPr id="0" name=""/>
        <dsp:cNvSpPr/>
      </dsp:nvSpPr>
      <dsp:spPr>
        <a:xfrm>
          <a:off x="229452" y="2519678"/>
          <a:ext cx="1817102" cy="353258"/>
        </a:xfrm>
        <a:prstGeom prst="roundRect">
          <a:avLst>
            <a:gd name="adj" fmla="val 10000"/>
          </a:avLst>
        </a:prstGeom>
        <a:solidFill>
          <a:schemeClr val="accent4">
            <a:hueOff val="847678"/>
            <a:satOff val="3209"/>
            <a:lumOff val="-208"/>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None/>
          </a:pPr>
          <a:r>
            <a:rPr lang="en-US" sz="1300" kern="1200" dirty="0"/>
            <a:t>Aggravated Assault</a:t>
          </a:r>
        </a:p>
      </dsp:txBody>
      <dsp:txXfrm>
        <a:off x="239799" y="2530025"/>
        <a:ext cx="1796408" cy="332564"/>
      </dsp:txXfrm>
    </dsp:sp>
    <dsp:sp modelId="{7E66DEB5-0051-4BFC-A3FA-70E7020D6539}">
      <dsp:nvSpPr>
        <dsp:cNvPr id="0" name=""/>
        <dsp:cNvSpPr/>
      </dsp:nvSpPr>
      <dsp:spPr>
        <a:xfrm>
          <a:off x="229452" y="2927284"/>
          <a:ext cx="1817102" cy="353258"/>
        </a:xfrm>
        <a:prstGeom prst="roundRect">
          <a:avLst>
            <a:gd name="adj" fmla="val 10000"/>
          </a:avLst>
        </a:prstGeom>
        <a:solidFill>
          <a:schemeClr val="accent4">
            <a:hueOff val="1130238"/>
            <a:satOff val="4278"/>
            <a:lumOff val="-277"/>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None/>
          </a:pPr>
          <a:r>
            <a:rPr lang="en-US" sz="1300" kern="1200" dirty="0"/>
            <a:t>Burglary</a:t>
          </a:r>
        </a:p>
      </dsp:txBody>
      <dsp:txXfrm>
        <a:off x="239799" y="2937631"/>
        <a:ext cx="1796408" cy="332564"/>
      </dsp:txXfrm>
    </dsp:sp>
    <dsp:sp modelId="{13E4B842-1E5C-4535-B737-AA8C35E816CC}">
      <dsp:nvSpPr>
        <dsp:cNvPr id="0" name=""/>
        <dsp:cNvSpPr/>
      </dsp:nvSpPr>
      <dsp:spPr>
        <a:xfrm>
          <a:off x="229452" y="3334890"/>
          <a:ext cx="1817102" cy="353258"/>
        </a:xfrm>
        <a:prstGeom prst="roundRect">
          <a:avLst>
            <a:gd name="adj" fmla="val 10000"/>
          </a:avLst>
        </a:prstGeom>
        <a:solidFill>
          <a:schemeClr val="accent4">
            <a:hueOff val="1412797"/>
            <a:satOff val="5348"/>
            <a:lumOff val="-346"/>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None/>
          </a:pPr>
          <a:r>
            <a:rPr lang="en-US" sz="1300" kern="1200" dirty="0"/>
            <a:t>Motor Vehicle Theft</a:t>
          </a:r>
        </a:p>
      </dsp:txBody>
      <dsp:txXfrm>
        <a:off x="239799" y="3345237"/>
        <a:ext cx="1796408" cy="332564"/>
      </dsp:txXfrm>
    </dsp:sp>
    <dsp:sp modelId="{48E67DB8-27B2-4936-ACE8-999DAFB0600B}">
      <dsp:nvSpPr>
        <dsp:cNvPr id="0" name=""/>
        <dsp:cNvSpPr/>
      </dsp:nvSpPr>
      <dsp:spPr>
        <a:xfrm>
          <a:off x="229452" y="3742495"/>
          <a:ext cx="1817102" cy="353258"/>
        </a:xfrm>
        <a:prstGeom prst="roundRect">
          <a:avLst>
            <a:gd name="adj" fmla="val 10000"/>
          </a:avLst>
        </a:prstGeom>
        <a:solidFill>
          <a:schemeClr val="accent4">
            <a:hueOff val="1695356"/>
            <a:satOff val="6417"/>
            <a:lumOff val="-415"/>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None/>
          </a:pPr>
          <a:r>
            <a:rPr lang="en-US" sz="1300" kern="1200" dirty="0"/>
            <a:t>Arson</a:t>
          </a:r>
        </a:p>
      </dsp:txBody>
      <dsp:txXfrm>
        <a:off x="239799" y="3752842"/>
        <a:ext cx="1796408" cy="332564"/>
      </dsp:txXfrm>
    </dsp:sp>
    <dsp:sp modelId="{917A81F0-BEBF-43BA-8979-EF9EC8DBFA37}">
      <dsp:nvSpPr>
        <dsp:cNvPr id="0" name=""/>
        <dsp:cNvSpPr/>
      </dsp:nvSpPr>
      <dsp:spPr>
        <a:xfrm>
          <a:off x="2444045" y="0"/>
          <a:ext cx="2271377" cy="4314092"/>
        </a:xfrm>
        <a:prstGeom prst="roundRect">
          <a:avLst>
            <a:gd name="adj" fmla="val 10000"/>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en-US" sz="3800" kern="1200" dirty="0"/>
            <a:t>Hate Crimes</a:t>
          </a:r>
        </a:p>
      </dsp:txBody>
      <dsp:txXfrm>
        <a:off x="2444045" y="0"/>
        <a:ext cx="2271377" cy="1294227"/>
      </dsp:txXfrm>
    </dsp:sp>
    <dsp:sp modelId="{DE24D235-230A-4500-B3AC-D98F081C61D4}">
      <dsp:nvSpPr>
        <dsp:cNvPr id="0" name=""/>
        <dsp:cNvSpPr/>
      </dsp:nvSpPr>
      <dsp:spPr>
        <a:xfrm>
          <a:off x="2671183" y="1295043"/>
          <a:ext cx="1817102" cy="499080"/>
        </a:xfrm>
        <a:prstGeom prst="roundRect">
          <a:avLst>
            <a:gd name="adj" fmla="val 10000"/>
          </a:avLst>
        </a:prstGeom>
        <a:solidFill>
          <a:schemeClr val="accent4">
            <a:hueOff val="1977916"/>
            <a:satOff val="7487"/>
            <a:lumOff val="-485"/>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None/>
          </a:pPr>
          <a:r>
            <a:rPr lang="en-US" sz="1300" kern="1200" dirty="0"/>
            <a:t>Crimes in the criminal offenses column plus:</a:t>
          </a:r>
        </a:p>
      </dsp:txBody>
      <dsp:txXfrm>
        <a:off x="2685801" y="1309661"/>
        <a:ext cx="1787866" cy="469844"/>
      </dsp:txXfrm>
    </dsp:sp>
    <dsp:sp modelId="{25C67EDE-FFB7-4F04-AB09-A3D51BAA0D27}">
      <dsp:nvSpPr>
        <dsp:cNvPr id="0" name=""/>
        <dsp:cNvSpPr/>
      </dsp:nvSpPr>
      <dsp:spPr>
        <a:xfrm>
          <a:off x="2671183" y="1870905"/>
          <a:ext cx="1817102" cy="499080"/>
        </a:xfrm>
        <a:prstGeom prst="roundRect">
          <a:avLst>
            <a:gd name="adj" fmla="val 10000"/>
          </a:avLst>
        </a:prstGeom>
        <a:solidFill>
          <a:schemeClr val="accent4">
            <a:hueOff val="2260475"/>
            <a:satOff val="8556"/>
            <a:lumOff val="-554"/>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None/>
          </a:pPr>
          <a:r>
            <a:rPr lang="en-US" sz="1300" kern="1200" dirty="0"/>
            <a:t>Larceny Theft</a:t>
          </a:r>
        </a:p>
      </dsp:txBody>
      <dsp:txXfrm>
        <a:off x="2685801" y="1885523"/>
        <a:ext cx="1787866" cy="469844"/>
      </dsp:txXfrm>
    </dsp:sp>
    <dsp:sp modelId="{20B4C02A-8625-4E7E-9AEF-613F692BF6E4}">
      <dsp:nvSpPr>
        <dsp:cNvPr id="0" name=""/>
        <dsp:cNvSpPr/>
      </dsp:nvSpPr>
      <dsp:spPr>
        <a:xfrm>
          <a:off x="2671183" y="2446767"/>
          <a:ext cx="1817102" cy="499080"/>
        </a:xfrm>
        <a:prstGeom prst="roundRect">
          <a:avLst>
            <a:gd name="adj" fmla="val 10000"/>
          </a:avLst>
        </a:prstGeom>
        <a:solidFill>
          <a:schemeClr val="accent4">
            <a:hueOff val="2543035"/>
            <a:satOff val="9626"/>
            <a:lumOff val="-623"/>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None/>
          </a:pPr>
          <a:r>
            <a:rPr lang="en-US" sz="1300" kern="1200" dirty="0"/>
            <a:t>Simple Assault</a:t>
          </a:r>
        </a:p>
      </dsp:txBody>
      <dsp:txXfrm>
        <a:off x="2685801" y="2461385"/>
        <a:ext cx="1787866" cy="469844"/>
      </dsp:txXfrm>
    </dsp:sp>
    <dsp:sp modelId="{10CDCD50-8ADF-4592-8E00-0AD3827E5F87}">
      <dsp:nvSpPr>
        <dsp:cNvPr id="0" name=""/>
        <dsp:cNvSpPr/>
      </dsp:nvSpPr>
      <dsp:spPr>
        <a:xfrm>
          <a:off x="2671183" y="3022629"/>
          <a:ext cx="1817102" cy="499080"/>
        </a:xfrm>
        <a:prstGeom prst="roundRect">
          <a:avLst>
            <a:gd name="adj" fmla="val 10000"/>
          </a:avLst>
        </a:prstGeom>
        <a:solidFill>
          <a:schemeClr val="accent4">
            <a:hueOff val="2825594"/>
            <a:satOff val="10695"/>
            <a:lumOff val="-692"/>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None/>
          </a:pPr>
          <a:r>
            <a:rPr lang="en-US" sz="1300" kern="1200" dirty="0"/>
            <a:t>Intimidation</a:t>
          </a:r>
        </a:p>
      </dsp:txBody>
      <dsp:txXfrm>
        <a:off x="2685801" y="3037247"/>
        <a:ext cx="1787866" cy="469844"/>
      </dsp:txXfrm>
    </dsp:sp>
    <dsp:sp modelId="{AADA1975-4B20-4738-947C-E231E95588C0}">
      <dsp:nvSpPr>
        <dsp:cNvPr id="0" name=""/>
        <dsp:cNvSpPr/>
      </dsp:nvSpPr>
      <dsp:spPr>
        <a:xfrm>
          <a:off x="2671183" y="3598490"/>
          <a:ext cx="1817102" cy="499080"/>
        </a:xfrm>
        <a:prstGeom prst="roundRect">
          <a:avLst>
            <a:gd name="adj" fmla="val 10000"/>
          </a:avLst>
        </a:prstGeom>
        <a:solidFill>
          <a:schemeClr val="accent4">
            <a:hueOff val="3108154"/>
            <a:satOff val="11765"/>
            <a:lumOff val="-762"/>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None/>
          </a:pPr>
          <a:r>
            <a:rPr lang="en-US" sz="1300" kern="1200" dirty="0"/>
            <a:t>Destruction, damage, or vandalism of property</a:t>
          </a:r>
        </a:p>
      </dsp:txBody>
      <dsp:txXfrm>
        <a:off x="2685801" y="3613108"/>
        <a:ext cx="1787866" cy="469844"/>
      </dsp:txXfrm>
    </dsp:sp>
    <dsp:sp modelId="{4B4A67C6-D8E6-4EEE-9EAD-71814C96BFB6}">
      <dsp:nvSpPr>
        <dsp:cNvPr id="0" name=""/>
        <dsp:cNvSpPr/>
      </dsp:nvSpPr>
      <dsp:spPr>
        <a:xfrm>
          <a:off x="4885776" y="0"/>
          <a:ext cx="2271377" cy="4314092"/>
        </a:xfrm>
        <a:prstGeom prst="roundRect">
          <a:avLst>
            <a:gd name="adj" fmla="val 10000"/>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en-US" sz="3800" kern="1200" dirty="0"/>
            <a:t>VAWA Offenses</a:t>
          </a:r>
        </a:p>
      </dsp:txBody>
      <dsp:txXfrm>
        <a:off x="4885776" y="0"/>
        <a:ext cx="2271377" cy="1294227"/>
      </dsp:txXfrm>
    </dsp:sp>
    <dsp:sp modelId="{FA96116B-80C7-4668-B4B7-551DD31995CC}">
      <dsp:nvSpPr>
        <dsp:cNvPr id="0" name=""/>
        <dsp:cNvSpPr/>
      </dsp:nvSpPr>
      <dsp:spPr>
        <a:xfrm>
          <a:off x="5112914" y="1294596"/>
          <a:ext cx="1817102" cy="847546"/>
        </a:xfrm>
        <a:prstGeom prst="roundRect">
          <a:avLst>
            <a:gd name="adj" fmla="val 10000"/>
          </a:avLst>
        </a:prstGeom>
        <a:solidFill>
          <a:schemeClr val="accent4">
            <a:hueOff val="3390713"/>
            <a:satOff val="12834"/>
            <a:lumOff val="-831"/>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None/>
          </a:pPr>
          <a:r>
            <a:rPr lang="en-US" sz="1300" kern="1200" dirty="0"/>
            <a:t>Domestic Violence</a:t>
          </a:r>
        </a:p>
      </dsp:txBody>
      <dsp:txXfrm>
        <a:off x="5137738" y="1319420"/>
        <a:ext cx="1767454" cy="797898"/>
      </dsp:txXfrm>
    </dsp:sp>
    <dsp:sp modelId="{1421BCA8-216B-4C57-9F78-D61A0B06986A}">
      <dsp:nvSpPr>
        <dsp:cNvPr id="0" name=""/>
        <dsp:cNvSpPr/>
      </dsp:nvSpPr>
      <dsp:spPr>
        <a:xfrm>
          <a:off x="5112914" y="2272534"/>
          <a:ext cx="1817102" cy="847546"/>
        </a:xfrm>
        <a:prstGeom prst="roundRect">
          <a:avLst>
            <a:gd name="adj" fmla="val 10000"/>
          </a:avLst>
        </a:prstGeom>
        <a:solidFill>
          <a:schemeClr val="accent4">
            <a:hueOff val="3673272"/>
            <a:satOff val="13904"/>
            <a:lumOff val="-900"/>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None/>
          </a:pPr>
          <a:r>
            <a:rPr lang="en-US" sz="1300" kern="1200" dirty="0"/>
            <a:t>Dating Violence</a:t>
          </a:r>
        </a:p>
      </dsp:txBody>
      <dsp:txXfrm>
        <a:off x="5137738" y="2297358"/>
        <a:ext cx="1767454" cy="797898"/>
      </dsp:txXfrm>
    </dsp:sp>
    <dsp:sp modelId="{B87407D2-F840-45E7-8502-170BB4E809D7}">
      <dsp:nvSpPr>
        <dsp:cNvPr id="0" name=""/>
        <dsp:cNvSpPr/>
      </dsp:nvSpPr>
      <dsp:spPr>
        <a:xfrm>
          <a:off x="5112914" y="3250472"/>
          <a:ext cx="1817102" cy="847546"/>
        </a:xfrm>
        <a:prstGeom prst="roundRect">
          <a:avLst>
            <a:gd name="adj" fmla="val 10000"/>
          </a:avLst>
        </a:prstGeom>
        <a:solidFill>
          <a:schemeClr val="accent4">
            <a:hueOff val="3955832"/>
            <a:satOff val="14973"/>
            <a:lumOff val="-969"/>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None/>
          </a:pPr>
          <a:r>
            <a:rPr lang="en-US" sz="1300" kern="1200" dirty="0"/>
            <a:t>Stalking</a:t>
          </a:r>
        </a:p>
      </dsp:txBody>
      <dsp:txXfrm>
        <a:off x="5137738" y="3275296"/>
        <a:ext cx="1767454" cy="797898"/>
      </dsp:txXfrm>
    </dsp:sp>
    <dsp:sp modelId="{C990FD37-F42E-4D71-AABF-F875FC846092}">
      <dsp:nvSpPr>
        <dsp:cNvPr id="0" name=""/>
        <dsp:cNvSpPr/>
      </dsp:nvSpPr>
      <dsp:spPr>
        <a:xfrm>
          <a:off x="7327507" y="0"/>
          <a:ext cx="2271377" cy="4314092"/>
        </a:xfrm>
        <a:prstGeom prst="roundRect">
          <a:avLst>
            <a:gd name="adj" fmla="val 10000"/>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44780" tIns="144780" rIns="144780" bIns="144780" numCol="1" spcCol="1270" anchor="ctr" anchorCtr="0">
          <a:noAutofit/>
        </a:bodyPr>
        <a:lstStyle/>
        <a:p>
          <a:pPr marL="0" lvl="0" indent="0" algn="ctr" defTabSz="1689100">
            <a:lnSpc>
              <a:spcPct val="90000"/>
            </a:lnSpc>
            <a:spcBef>
              <a:spcPct val="0"/>
            </a:spcBef>
            <a:spcAft>
              <a:spcPct val="35000"/>
            </a:spcAft>
            <a:buNone/>
          </a:pPr>
          <a:r>
            <a:rPr lang="en-US" sz="3800" kern="1200" dirty="0"/>
            <a:t>Arrests &amp; Referrals</a:t>
          </a:r>
        </a:p>
      </dsp:txBody>
      <dsp:txXfrm>
        <a:off x="7327507" y="0"/>
        <a:ext cx="2271377" cy="1294227"/>
      </dsp:txXfrm>
    </dsp:sp>
    <dsp:sp modelId="{B4A9962A-51D5-4060-8889-738CC35C7B1C}">
      <dsp:nvSpPr>
        <dsp:cNvPr id="0" name=""/>
        <dsp:cNvSpPr/>
      </dsp:nvSpPr>
      <dsp:spPr>
        <a:xfrm>
          <a:off x="7554645" y="1294596"/>
          <a:ext cx="1817102" cy="847546"/>
        </a:xfrm>
        <a:prstGeom prst="roundRect">
          <a:avLst>
            <a:gd name="adj" fmla="val 10000"/>
          </a:avLst>
        </a:prstGeom>
        <a:solidFill>
          <a:schemeClr val="accent4">
            <a:hueOff val="4238391"/>
            <a:satOff val="16043"/>
            <a:lumOff val="-1039"/>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None/>
          </a:pPr>
          <a:r>
            <a:rPr lang="en-US" sz="1300" kern="1200" dirty="0"/>
            <a:t>Weapons Law Violations</a:t>
          </a:r>
        </a:p>
      </dsp:txBody>
      <dsp:txXfrm>
        <a:off x="7579469" y="1319420"/>
        <a:ext cx="1767454" cy="797898"/>
      </dsp:txXfrm>
    </dsp:sp>
    <dsp:sp modelId="{0B067C7C-B3F2-4707-A5B5-A345D9629E25}">
      <dsp:nvSpPr>
        <dsp:cNvPr id="0" name=""/>
        <dsp:cNvSpPr/>
      </dsp:nvSpPr>
      <dsp:spPr>
        <a:xfrm>
          <a:off x="7554645" y="2272534"/>
          <a:ext cx="1817102" cy="847546"/>
        </a:xfrm>
        <a:prstGeom prst="roundRect">
          <a:avLst>
            <a:gd name="adj" fmla="val 10000"/>
          </a:avLst>
        </a:prstGeom>
        <a:solidFill>
          <a:schemeClr val="accent4">
            <a:hueOff val="4520950"/>
            <a:satOff val="17112"/>
            <a:lumOff val="-1108"/>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None/>
          </a:pPr>
          <a:r>
            <a:rPr lang="en-US" sz="1300" kern="1200" dirty="0"/>
            <a:t>Drug Law Violations</a:t>
          </a:r>
        </a:p>
      </dsp:txBody>
      <dsp:txXfrm>
        <a:off x="7579469" y="2297358"/>
        <a:ext cx="1767454" cy="797898"/>
      </dsp:txXfrm>
    </dsp:sp>
    <dsp:sp modelId="{4B317C83-3190-4F13-B477-8C10CEFCFEC1}">
      <dsp:nvSpPr>
        <dsp:cNvPr id="0" name=""/>
        <dsp:cNvSpPr/>
      </dsp:nvSpPr>
      <dsp:spPr>
        <a:xfrm>
          <a:off x="7554645" y="3250472"/>
          <a:ext cx="1817102" cy="847546"/>
        </a:xfrm>
        <a:prstGeom prst="roundRect">
          <a:avLst>
            <a:gd name="adj" fmla="val 10000"/>
          </a:avLst>
        </a:prstGeom>
        <a:solidFill>
          <a:schemeClr val="accent4">
            <a:hueOff val="4803510"/>
            <a:satOff val="18182"/>
            <a:lumOff val="-1177"/>
            <a:alphaOff val="0"/>
          </a:schemeClr>
        </a:solidFill>
        <a:ln w="34925" cap="flat" cmpd="sng" algn="in">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3020" tIns="24765" rIns="33020" bIns="24765" numCol="1" spcCol="1270" anchor="ctr" anchorCtr="0">
          <a:noAutofit/>
        </a:bodyPr>
        <a:lstStyle/>
        <a:p>
          <a:pPr marL="0" lvl="0" indent="0" algn="ctr" defTabSz="577850">
            <a:lnSpc>
              <a:spcPct val="90000"/>
            </a:lnSpc>
            <a:spcBef>
              <a:spcPct val="0"/>
            </a:spcBef>
            <a:spcAft>
              <a:spcPct val="35000"/>
            </a:spcAft>
            <a:buNone/>
          </a:pPr>
          <a:r>
            <a:rPr lang="en-US" sz="1300" kern="1200" dirty="0"/>
            <a:t>Liquor Law Violations</a:t>
          </a:r>
        </a:p>
      </dsp:txBody>
      <dsp:txXfrm>
        <a:off x="7579469" y="3275296"/>
        <a:ext cx="1767454" cy="797898"/>
      </dsp:txXfrm>
    </dsp:sp>
  </dsp:spTree>
</dsp:drawing>
</file>

<file path=ppt/diagrams/layout1.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4C29DF-91BA-460B-B237-240E219C4FA8}" type="datetimeFigureOut">
              <a:rPr lang="en-US" smtClean="0"/>
              <a:t>4/2/2019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EEDA6C-BAB5-4520-84EB-7F4DC0332C67}" type="slidenum">
              <a:rPr lang="en-US" smtClean="0"/>
              <a:t>‹#›</a:t>
            </a:fld>
            <a:endParaRPr lang="en-US"/>
          </a:p>
        </p:txBody>
      </p:sp>
    </p:spTree>
    <p:extLst>
      <p:ext uri="{BB962C8B-B14F-4D97-AF65-F5344CB8AC3E}">
        <p14:creationId xmlns:p14="http://schemas.microsoft.com/office/powerpoint/2010/main" val="7376553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1"/>
            <a:endParaRPr lang="en-US" dirty="0"/>
          </a:p>
          <a:p>
            <a:pPr marL="530352" lvl="1" indent="0">
              <a:buNone/>
            </a:pPr>
            <a:r>
              <a:rPr lang="en-US" u="sng" dirty="0"/>
              <a:t>Examples of CSAs</a:t>
            </a:r>
            <a:r>
              <a:rPr lang="en-US" dirty="0"/>
              <a:t>: RA’s, Director’s of Housing/Residence Life, Directors of Greek 	Life, Student Resolutions, Coaches, Athletic Directors, Faculty Advisors, Landmark</a:t>
            </a:r>
            <a:r>
              <a:rPr lang="en-US" baseline="0" dirty="0"/>
              <a:t> Security, etc.</a:t>
            </a:r>
            <a:endParaRPr lang="en-US" dirty="0"/>
          </a:p>
          <a:p>
            <a:endParaRPr lang="en-US" dirty="0"/>
          </a:p>
        </p:txBody>
      </p:sp>
      <p:sp>
        <p:nvSpPr>
          <p:cNvPr id="4" name="Slide Number Placeholder 3"/>
          <p:cNvSpPr>
            <a:spLocks noGrp="1"/>
          </p:cNvSpPr>
          <p:nvPr>
            <p:ph type="sldNum" sz="quarter" idx="10"/>
          </p:nvPr>
        </p:nvSpPr>
        <p:spPr/>
        <p:txBody>
          <a:bodyPr/>
          <a:lstStyle/>
          <a:p>
            <a:fld id="{63EEDA6C-BAB5-4520-84EB-7F4DC0332C67}" type="slidenum">
              <a:rPr lang="en-US" smtClean="0"/>
              <a:t>4</a:t>
            </a:fld>
            <a:endParaRPr lang="en-US"/>
          </a:p>
        </p:txBody>
      </p:sp>
    </p:spTree>
    <p:extLst>
      <p:ext uri="{BB962C8B-B14F-4D97-AF65-F5344CB8AC3E}">
        <p14:creationId xmlns:p14="http://schemas.microsoft.com/office/powerpoint/2010/main" val="7754675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Pastoral and counseling staff must</a:t>
            </a:r>
            <a:r>
              <a:rPr lang="en-US" baseline="0" dirty="0"/>
              <a:t> be working in that capacity.</a:t>
            </a:r>
            <a:endParaRPr lang="en-US" dirty="0"/>
          </a:p>
        </p:txBody>
      </p:sp>
      <p:sp>
        <p:nvSpPr>
          <p:cNvPr id="4" name="Slide Number Placeholder 3"/>
          <p:cNvSpPr>
            <a:spLocks noGrp="1"/>
          </p:cNvSpPr>
          <p:nvPr>
            <p:ph type="sldNum" sz="quarter" idx="10"/>
          </p:nvPr>
        </p:nvSpPr>
        <p:spPr/>
        <p:txBody>
          <a:bodyPr/>
          <a:lstStyle/>
          <a:p>
            <a:fld id="{63EEDA6C-BAB5-4520-84EB-7F4DC0332C67}" type="slidenum">
              <a:rPr lang="en-US" smtClean="0"/>
              <a:t>5</a:t>
            </a:fld>
            <a:endParaRPr lang="en-US"/>
          </a:p>
        </p:txBody>
      </p:sp>
    </p:spTree>
    <p:extLst>
      <p:ext uri="{BB962C8B-B14F-4D97-AF65-F5344CB8AC3E}">
        <p14:creationId xmlns:p14="http://schemas.microsoft.com/office/powerpoint/2010/main" val="9809784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have a responsibility to notify our campus</a:t>
            </a:r>
            <a:r>
              <a:rPr lang="en-US" baseline="0" dirty="0"/>
              <a:t> community within a reasonable time frame about situations that may impact health and safety.</a:t>
            </a:r>
            <a:endParaRPr lang="en-US" dirty="0"/>
          </a:p>
        </p:txBody>
      </p:sp>
      <p:sp>
        <p:nvSpPr>
          <p:cNvPr id="4" name="Slide Number Placeholder 3"/>
          <p:cNvSpPr>
            <a:spLocks noGrp="1"/>
          </p:cNvSpPr>
          <p:nvPr>
            <p:ph type="sldNum" sz="quarter" idx="10"/>
          </p:nvPr>
        </p:nvSpPr>
        <p:spPr/>
        <p:txBody>
          <a:bodyPr/>
          <a:lstStyle/>
          <a:p>
            <a:fld id="{63EEDA6C-BAB5-4520-84EB-7F4DC0332C67}" type="slidenum">
              <a:rPr lang="en-US" smtClean="0"/>
              <a:t>6</a:t>
            </a:fld>
            <a:endParaRPr lang="en-US"/>
          </a:p>
        </p:txBody>
      </p:sp>
    </p:spTree>
    <p:extLst>
      <p:ext uri="{BB962C8B-B14F-4D97-AF65-F5344CB8AC3E}">
        <p14:creationId xmlns:p14="http://schemas.microsoft.com/office/powerpoint/2010/main" val="38110663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*In the broadest sense, Title IX is a civil rights law that sought to end discrimination on the basis of gender in educational institutions. This includes sexual violence on college and university campuses.</a:t>
            </a:r>
          </a:p>
          <a:p>
            <a:r>
              <a:rPr lang="en-US" sz="1200" b="0" i="0" kern="1200" dirty="0">
                <a:solidFill>
                  <a:schemeClr val="tx1"/>
                </a:solidFill>
                <a:effectLst/>
                <a:latin typeface="+mn-lt"/>
                <a:ea typeface="+mn-ea"/>
                <a:cs typeface="+mn-cs"/>
              </a:rPr>
              <a:t>**Based on academic research, and national crime research that have shown a significant problem exists on campuses. (For example: 20-25% of college women and 8-10% of men have been victims of attempted or completed nonconsensual sex on college campuses during their college experience (Fisher et al., 2000, Koss et al., 1987) And recent research that has shown less than 10% of victims report to police or campus administrators (</a:t>
            </a:r>
            <a:r>
              <a:rPr lang="en-US" sz="1200" b="0" i="0" kern="1200" dirty="0" err="1">
                <a:solidFill>
                  <a:schemeClr val="tx1"/>
                </a:solidFill>
                <a:effectLst/>
                <a:latin typeface="+mn-lt"/>
                <a:ea typeface="+mn-ea"/>
                <a:cs typeface="+mn-cs"/>
              </a:rPr>
              <a:t>Krebbs</a:t>
            </a:r>
            <a:r>
              <a:rPr lang="en-US" sz="1200" b="0" i="0" kern="1200" dirty="0">
                <a:solidFill>
                  <a:schemeClr val="tx1"/>
                </a:solidFill>
                <a:effectLst/>
                <a:latin typeface="+mn-lt"/>
                <a:ea typeface="+mn-ea"/>
                <a:cs typeface="+mn-cs"/>
              </a:rPr>
              <a:t> et al., 2016). </a:t>
            </a:r>
          </a:p>
          <a:p>
            <a:r>
              <a:rPr lang="en-US" sz="1200" b="0" i="0" kern="1200" dirty="0">
                <a:solidFill>
                  <a:schemeClr val="tx1"/>
                </a:solidFill>
                <a:effectLst/>
                <a:latin typeface="+mn-lt"/>
                <a:ea typeface="+mn-ea"/>
                <a:cs typeface="+mn-cs"/>
              </a:rPr>
              <a:t>***</a:t>
            </a:r>
            <a:r>
              <a:rPr lang="en-US" sz="1200" b="0" i="0" kern="1200" dirty="0" err="1">
                <a:solidFill>
                  <a:schemeClr val="tx1"/>
                </a:solidFill>
                <a:effectLst/>
                <a:latin typeface="+mn-lt"/>
                <a:ea typeface="+mn-ea"/>
                <a:cs typeface="+mn-cs"/>
              </a:rPr>
              <a:t>Clery</a:t>
            </a:r>
            <a:r>
              <a:rPr lang="en-US" sz="1200" b="0" i="0" kern="1200" dirty="0">
                <a:solidFill>
                  <a:schemeClr val="tx1"/>
                </a:solidFill>
                <a:effectLst/>
                <a:latin typeface="+mn-lt"/>
                <a:ea typeface="+mn-ea"/>
                <a:cs typeface="+mn-cs"/>
              </a:rPr>
              <a:t> Act is only relevant in higher education, Title IX also applies in K-12 settings.</a:t>
            </a:r>
            <a:endParaRPr lang="en-US" dirty="0"/>
          </a:p>
        </p:txBody>
      </p:sp>
      <p:sp>
        <p:nvSpPr>
          <p:cNvPr id="4" name="Slide Number Placeholder 3"/>
          <p:cNvSpPr>
            <a:spLocks noGrp="1"/>
          </p:cNvSpPr>
          <p:nvPr>
            <p:ph type="sldNum" sz="quarter" idx="5"/>
          </p:nvPr>
        </p:nvSpPr>
        <p:spPr/>
        <p:txBody>
          <a:bodyPr/>
          <a:lstStyle/>
          <a:p>
            <a:fld id="{63EEDA6C-BAB5-4520-84EB-7F4DC0332C67}" type="slidenum">
              <a:rPr lang="en-US" smtClean="0"/>
              <a:t>9</a:t>
            </a:fld>
            <a:endParaRPr lang="en-US"/>
          </a:p>
        </p:txBody>
      </p:sp>
    </p:spTree>
    <p:extLst>
      <p:ext uri="{BB962C8B-B14F-4D97-AF65-F5344CB8AC3E}">
        <p14:creationId xmlns:p14="http://schemas.microsoft.com/office/powerpoint/2010/main" val="20689090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86DC72A5-F896-4370-A66D-0A297BFEFCE5}" type="datetimeFigureOut">
              <a:rPr lang="en-US" smtClean="0"/>
              <a:t>4/2/2019</a:t>
            </a:fld>
            <a:endParaRPr lang="en-US"/>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8EC4D159-DF26-4494-981B-0B6DBAD60EA5}" type="slidenum">
              <a:rPr lang="en-US" smtClean="0"/>
              <a:t>‹#›</a:t>
            </a:fld>
            <a:endParaRPr lang="en-US"/>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2461799950"/>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DC72A5-F896-4370-A66D-0A297BFEFCE5}" type="datetimeFigureOut">
              <a:rPr lang="en-US" smtClean="0"/>
              <a:t>4/2/2019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C4D159-DF26-4494-981B-0B6DBAD60EA5}" type="slidenum">
              <a:rPr lang="en-US" smtClean="0"/>
              <a:t>‹#›</a:t>
            </a:fld>
            <a:endParaRPr lang="en-US"/>
          </a:p>
        </p:txBody>
      </p:sp>
    </p:spTree>
    <p:extLst>
      <p:ext uri="{BB962C8B-B14F-4D97-AF65-F5344CB8AC3E}">
        <p14:creationId xmlns:p14="http://schemas.microsoft.com/office/powerpoint/2010/main" val="2082013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86DC72A5-F896-4370-A66D-0A297BFEFCE5}" type="datetimeFigureOut">
              <a:rPr lang="en-US" smtClean="0"/>
              <a:t>4/2/2019</a:t>
            </a:fld>
            <a:endParaRPr lang="en-US"/>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8EC4D159-DF26-4494-981B-0B6DBAD60EA5}" type="slidenum">
              <a:rPr lang="en-US" smtClean="0"/>
              <a:t>‹#›</a:t>
            </a:fld>
            <a:endParaRPr lang="en-US"/>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4097148163"/>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6DC72A5-F896-4370-A66D-0A297BFEFCE5}" type="datetimeFigureOut">
              <a:rPr lang="en-US" smtClean="0"/>
              <a:t>4/2/2019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EC4D159-DF26-4494-981B-0B6DBAD60EA5}" type="slidenum">
              <a:rPr lang="en-US" smtClean="0"/>
              <a:t>‹#›</a:t>
            </a:fld>
            <a:endParaRPr lang="en-US"/>
          </a:p>
        </p:txBody>
      </p:sp>
    </p:spTree>
    <p:extLst>
      <p:ext uri="{BB962C8B-B14F-4D97-AF65-F5344CB8AC3E}">
        <p14:creationId xmlns:p14="http://schemas.microsoft.com/office/powerpoint/2010/main" val="33969781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6DC72A5-F896-4370-A66D-0A297BFEFCE5}" type="datetimeFigureOut">
              <a:rPr lang="en-US" smtClean="0"/>
              <a:t>4/2/2019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EC4D159-DF26-4494-981B-0B6DBAD60EA5}" type="slidenum">
              <a:rPr lang="en-US" smtClean="0"/>
              <a:t>‹#›</a:t>
            </a:fld>
            <a:endParaRPr lang="en-US"/>
          </a:p>
        </p:txBody>
      </p:sp>
    </p:spTree>
    <p:extLst>
      <p:ext uri="{BB962C8B-B14F-4D97-AF65-F5344CB8AC3E}">
        <p14:creationId xmlns:p14="http://schemas.microsoft.com/office/powerpoint/2010/main" val="4103343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6DC72A5-F896-4370-A66D-0A297BFEFCE5}" type="datetimeFigureOut">
              <a:rPr lang="en-US" smtClean="0"/>
              <a:t>4/2/2019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EC4D159-DF26-4494-981B-0B6DBAD60EA5}" type="slidenum">
              <a:rPr lang="en-US" smtClean="0"/>
              <a:t>‹#›</a:t>
            </a:fld>
            <a:endParaRPr lang="en-US"/>
          </a:p>
        </p:txBody>
      </p:sp>
    </p:spTree>
    <p:extLst>
      <p:ext uri="{BB962C8B-B14F-4D97-AF65-F5344CB8AC3E}">
        <p14:creationId xmlns:p14="http://schemas.microsoft.com/office/powerpoint/2010/main" val="8112921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6DC72A5-F896-4370-A66D-0A297BFEFCE5}" type="datetimeFigureOut">
              <a:rPr lang="en-US" smtClean="0"/>
              <a:t>4/2/2019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EC4D159-DF26-4494-981B-0B6DBAD60EA5}" type="slidenum">
              <a:rPr lang="en-US" smtClean="0"/>
              <a:t>‹#›</a:t>
            </a:fld>
            <a:endParaRPr lang="en-US"/>
          </a:p>
        </p:txBody>
      </p:sp>
    </p:spTree>
    <p:extLst>
      <p:ext uri="{BB962C8B-B14F-4D97-AF65-F5344CB8AC3E}">
        <p14:creationId xmlns:p14="http://schemas.microsoft.com/office/powerpoint/2010/main" val="19055706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6DC72A5-F896-4370-A66D-0A297BFEFCE5}" type="datetimeFigureOut">
              <a:rPr lang="en-US" smtClean="0"/>
              <a:t>4/2/2019</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8EC4D159-DF26-4494-981B-0B6DBAD60EA5}" type="slidenum">
              <a:rPr lang="en-US" smtClean="0"/>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3340149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86DC72A5-F896-4370-A66D-0A297BFEFCE5}" type="datetimeFigureOut">
              <a:rPr lang="en-US" smtClean="0"/>
              <a:t>4/2/2019</a:t>
            </a:fld>
            <a:endParaRPr lang="en-US"/>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8EC4D159-DF26-4494-981B-0B6DBAD60EA5}" type="slidenum">
              <a:rPr lang="en-US" smtClean="0"/>
              <a:t>‹#›</a:t>
            </a:fld>
            <a:endParaRPr lang="en-US"/>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6961524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DC72A5-F896-4370-A66D-0A297BFEFCE5}" type="datetimeFigureOut">
              <a:rPr lang="en-US" smtClean="0"/>
              <a:t>4/2/2019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C4D159-DF26-4494-981B-0B6DBAD60EA5}" type="slidenum">
              <a:rPr lang="en-US" smtClean="0"/>
              <a:t>‹#›</a:t>
            </a:fld>
            <a:endParaRPr lang="en-US"/>
          </a:p>
        </p:txBody>
      </p:sp>
    </p:spTree>
    <p:extLst>
      <p:ext uri="{BB962C8B-B14F-4D97-AF65-F5344CB8AC3E}">
        <p14:creationId xmlns:p14="http://schemas.microsoft.com/office/powerpoint/2010/main" val="25996624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6DC72A5-F896-4370-A66D-0A297BFEFCE5}" type="datetimeFigureOut">
              <a:rPr lang="en-US" smtClean="0"/>
              <a:t>4/2/2019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C4D159-DF26-4494-981B-0B6DBAD60EA5}" type="slidenum">
              <a:rPr lang="en-US" smtClean="0"/>
              <a:t>‹#›</a:t>
            </a:fld>
            <a:endParaRPr lang="en-US"/>
          </a:p>
        </p:txBody>
      </p:sp>
    </p:spTree>
    <p:extLst>
      <p:ext uri="{BB962C8B-B14F-4D97-AF65-F5344CB8AC3E}">
        <p14:creationId xmlns:p14="http://schemas.microsoft.com/office/powerpoint/2010/main" val="37831031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86DC72A5-F896-4370-A66D-0A297BFEFCE5}" type="datetimeFigureOut">
              <a:rPr lang="en-US" smtClean="0"/>
              <a:t>4/2/2019</a:t>
            </a:fld>
            <a:endParaRPr lang="en-US"/>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8EC4D159-DF26-4494-981B-0B6DBAD60EA5}" type="slidenum">
              <a:rPr lang="en-US" smtClean="0"/>
              <a:t>‹#›</a:t>
            </a:fld>
            <a:endParaRPr lang="en-US"/>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79257564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mailto:jmcclure@colostate.edu"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mailto:jmcclure@colostate.edu"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B5947B8-1EAB-4309-BB6C-3817766DD602}"/>
              </a:ext>
            </a:extLst>
          </p:cNvPr>
          <p:cNvPicPr>
            <a:picLocks noChangeAspect="1"/>
          </p:cNvPicPr>
          <p:nvPr/>
        </p:nvPicPr>
        <p:blipFill rotWithShape="1">
          <a:blip r:embed="rId2">
            <a:extLst>
              <a:ext uri="{28A0092B-C50C-407E-A947-70E740481C1C}">
                <a14:useLocalDpi xmlns:a14="http://schemas.microsoft.com/office/drawing/2010/main" val="0"/>
              </a:ext>
            </a:extLst>
          </a:blip>
          <a:srcRect l="33428" r="8158"/>
          <a:stretch/>
        </p:blipFill>
        <p:spPr>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p:spPr>
      </p:pic>
      <p:sp>
        <p:nvSpPr>
          <p:cNvPr id="2" name="Title 1">
            <a:extLst>
              <a:ext uri="{FF2B5EF4-FFF2-40B4-BE49-F238E27FC236}">
                <a16:creationId xmlns:a16="http://schemas.microsoft.com/office/drawing/2014/main" id="{8CF1976E-B38F-4E88-A9A0-684493D92E06}"/>
              </a:ext>
            </a:extLst>
          </p:cNvPr>
          <p:cNvSpPr>
            <a:spLocks noGrp="1"/>
          </p:cNvSpPr>
          <p:nvPr>
            <p:ph type="ctrTitle"/>
          </p:nvPr>
        </p:nvSpPr>
        <p:spPr>
          <a:xfrm>
            <a:off x="5897461" y="1887524"/>
            <a:ext cx="5159229" cy="2491530"/>
          </a:xfrm>
        </p:spPr>
        <p:txBody>
          <a:bodyPr anchor="b">
            <a:normAutofit/>
          </a:bodyPr>
          <a:lstStyle/>
          <a:p>
            <a:r>
              <a:rPr lang="en-US" sz="4000" dirty="0">
                <a:latin typeface="Perpetua" panose="02020502060401020303" pitchFamily="18" charset="0"/>
              </a:rPr>
              <a:t>Colorado State University</a:t>
            </a:r>
            <a:br>
              <a:rPr lang="en-US" sz="4000" dirty="0">
                <a:latin typeface="Perpetua" panose="02020502060401020303" pitchFamily="18" charset="0"/>
              </a:rPr>
            </a:br>
            <a:br>
              <a:rPr lang="en-US" sz="4000" dirty="0">
                <a:latin typeface="Perpetua" panose="02020502060401020303" pitchFamily="18" charset="0"/>
              </a:rPr>
            </a:br>
            <a:r>
              <a:rPr lang="en-US" sz="4000" dirty="0">
                <a:latin typeface="Perpetua" panose="02020502060401020303" pitchFamily="18" charset="0"/>
              </a:rPr>
              <a:t>CSA Training</a:t>
            </a:r>
          </a:p>
        </p:txBody>
      </p:sp>
    </p:spTree>
    <p:extLst>
      <p:ext uri="{BB962C8B-B14F-4D97-AF65-F5344CB8AC3E}">
        <p14:creationId xmlns:p14="http://schemas.microsoft.com/office/powerpoint/2010/main" val="3689012297"/>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EDACA2-CE04-49CA-AE61-53C8AE1A9F0F}"/>
              </a:ext>
            </a:extLst>
          </p:cNvPr>
          <p:cNvSpPr>
            <a:spLocks noGrp="1"/>
          </p:cNvSpPr>
          <p:nvPr>
            <p:ph type="title"/>
          </p:nvPr>
        </p:nvSpPr>
        <p:spPr/>
        <p:txBody>
          <a:bodyPr/>
          <a:lstStyle/>
          <a:p>
            <a:r>
              <a:rPr lang="en-US" dirty="0"/>
              <a:t>What is the </a:t>
            </a:r>
            <a:r>
              <a:rPr lang="en-US" dirty="0" err="1"/>
              <a:t>Clery</a:t>
            </a:r>
            <a:r>
              <a:rPr lang="en-US" dirty="0"/>
              <a:t> Act?</a:t>
            </a:r>
          </a:p>
        </p:txBody>
      </p:sp>
      <p:sp>
        <p:nvSpPr>
          <p:cNvPr id="3" name="Content Placeholder 2">
            <a:extLst>
              <a:ext uri="{FF2B5EF4-FFF2-40B4-BE49-F238E27FC236}">
                <a16:creationId xmlns:a16="http://schemas.microsoft.com/office/drawing/2014/main" id="{20692702-C654-474F-9781-813EC48C3BA3}"/>
              </a:ext>
            </a:extLst>
          </p:cNvPr>
          <p:cNvSpPr>
            <a:spLocks noGrp="1"/>
          </p:cNvSpPr>
          <p:nvPr>
            <p:ph idx="1"/>
          </p:nvPr>
        </p:nvSpPr>
        <p:spPr/>
        <p:txBody>
          <a:bodyPr/>
          <a:lstStyle/>
          <a:p>
            <a:r>
              <a:rPr lang="en-US" dirty="0"/>
              <a:t>Lehigh University student Jeanne </a:t>
            </a:r>
            <a:r>
              <a:rPr lang="en-US" dirty="0" err="1"/>
              <a:t>Clery</a:t>
            </a:r>
            <a:r>
              <a:rPr lang="en-US" dirty="0"/>
              <a:t> was raped and murdered in her dorm room in 1986.</a:t>
            </a:r>
          </a:p>
          <a:p>
            <a:endParaRPr lang="en-US" dirty="0"/>
          </a:p>
          <a:p>
            <a:r>
              <a:rPr lang="en-US" dirty="0"/>
              <a:t>Her parents advocated for legislation that would require universities to disclose information regarding crime on college campuses.</a:t>
            </a:r>
          </a:p>
          <a:p>
            <a:endParaRPr lang="en-US" dirty="0"/>
          </a:p>
          <a:p>
            <a:r>
              <a:rPr lang="en-US" dirty="0"/>
              <a:t>The federal Crime Awareness and Campus Security Act was passed in 1990. Today, this act is commonly known as the “</a:t>
            </a:r>
            <a:r>
              <a:rPr lang="en-US" dirty="0" err="1"/>
              <a:t>Clery</a:t>
            </a:r>
            <a:r>
              <a:rPr lang="en-US" dirty="0"/>
              <a:t> Act.”</a:t>
            </a:r>
          </a:p>
        </p:txBody>
      </p:sp>
    </p:spTree>
    <p:extLst>
      <p:ext uri="{BB962C8B-B14F-4D97-AF65-F5344CB8AC3E}">
        <p14:creationId xmlns:p14="http://schemas.microsoft.com/office/powerpoint/2010/main" val="266394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E33AF3-DB6A-4E55-856F-8FC728F1630D}"/>
              </a:ext>
            </a:extLst>
          </p:cNvPr>
          <p:cNvSpPr>
            <a:spLocks noGrp="1"/>
          </p:cNvSpPr>
          <p:nvPr>
            <p:ph type="title"/>
          </p:nvPr>
        </p:nvSpPr>
        <p:spPr/>
        <p:txBody>
          <a:bodyPr/>
          <a:lstStyle/>
          <a:p>
            <a:r>
              <a:rPr lang="en-US" dirty="0"/>
              <a:t>What is the </a:t>
            </a:r>
            <a:r>
              <a:rPr lang="en-US" dirty="0" err="1"/>
              <a:t>Clery</a:t>
            </a:r>
            <a:r>
              <a:rPr lang="en-US" dirty="0"/>
              <a:t> Act? Continued</a:t>
            </a:r>
          </a:p>
        </p:txBody>
      </p:sp>
      <p:sp>
        <p:nvSpPr>
          <p:cNvPr id="3" name="Content Placeholder 2">
            <a:extLst>
              <a:ext uri="{FF2B5EF4-FFF2-40B4-BE49-F238E27FC236}">
                <a16:creationId xmlns:a16="http://schemas.microsoft.com/office/drawing/2014/main" id="{F00CB1F9-DD7B-4576-A24B-67E1061C930D}"/>
              </a:ext>
            </a:extLst>
          </p:cNvPr>
          <p:cNvSpPr>
            <a:spLocks noGrp="1"/>
          </p:cNvSpPr>
          <p:nvPr>
            <p:ph idx="1"/>
          </p:nvPr>
        </p:nvSpPr>
        <p:spPr/>
        <p:txBody>
          <a:bodyPr/>
          <a:lstStyle/>
          <a:p>
            <a:r>
              <a:rPr lang="en-US" dirty="0"/>
              <a:t>Universities must provide:</a:t>
            </a:r>
          </a:p>
          <a:p>
            <a:endParaRPr lang="en-US" dirty="0"/>
          </a:p>
          <a:p>
            <a:pPr lvl="1"/>
            <a:r>
              <a:rPr lang="en-US" dirty="0"/>
              <a:t>Select annual crime statistics</a:t>
            </a:r>
          </a:p>
          <a:p>
            <a:pPr lvl="1"/>
            <a:endParaRPr lang="en-US" dirty="0"/>
          </a:p>
          <a:p>
            <a:pPr lvl="1"/>
            <a:r>
              <a:rPr lang="en-US" dirty="0"/>
              <a:t>Support for victims of crime</a:t>
            </a:r>
          </a:p>
          <a:p>
            <a:pPr lvl="1"/>
            <a:endParaRPr lang="en-US" dirty="0"/>
          </a:p>
          <a:p>
            <a:pPr lvl="1"/>
            <a:r>
              <a:rPr lang="en-US" dirty="0"/>
              <a:t>Policies and Procedures related to the dissemination of timely warnings and emergency notifications, options for survivors of sexual assault, domestic violence, dating violence, and stalking, missing student notifications, and campus crime reporting processes.</a:t>
            </a:r>
          </a:p>
        </p:txBody>
      </p:sp>
    </p:spTree>
    <p:extLst>
      <p:ext uri="{BB962C8B-B14F-4D97-AF65-F5344CB8AC3E}">
        <p14:creationId xmlns:p14="http://schemas.microsoft.com/office/powerpoint/2010/main" val="2169199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494F73-82EA-4E13-8554-1804C71784DE}"/>
              </a:ext>
            </a:extLst>
          </p:cNvPr>
          <p:cNvSpPr>
            <a:spLocks noGrp="1"/>
          </p:cNvSpPr>
          <p:nvPr>
            <p:ph type="title"/>
          </p:nvPr>
        </p:nvSpPr>
        <p:spPr/>
        <p:txBody>
          <a:bodyPr/>
          <a:lstStyle/>
          <a:p>
            <a:r>
              <a:rPr lang="en-US" dirty="0"/>
              <a:t>What is a CSA?</a:t>
            </a:r>
          </a:p>
        </p:txBody>
      </p:sp>
      <p:sp>
        <p:nvSpPr>
          <p:cNvPr id="3" name="Content Placeholder 2">
            <a:extLst>
              <a:ext uri="{FF2B5EF4-FFF2-40B4-BE49-F238E27FC236}">
                <a16:creationId xmlns:a16="http://schemas.microsoft.com/office/drawing/2014/main" id="{B85BCAF8-C161-4B76-8C83-BFCA70D16ED8}"/>
              </a:ext>
            </a:extLst>
          </p:cNvPr>
          <p:cNvSpPr>
            <a:spLocks noGrp="1"/>
          </p:cNvSpPr>
          <p:nvPr>
            <p:ph idx="1"/>
          </p:nvPr>
        </p:nvSpPr>
        <p:spPr>
          <a:xfrm>
            <a:off x="1371600" y="1708951"/>
            <a:ext cx="9601200" cy="3958492"/>
          </a:xfrm>
        </p:spPr>
        <p:txBody>
          <a:bodyPr>
            <a:normAutofit fontScale="92500" lnSpcReduction="10000"/>
          </a:bodyPr>
          <a:lstStyle/>
          <a:p>
            <a:pPr fontAlgn="base"/>
            <a:r>
              <a:rPr lang="en-US" dirty="0"/>
              <a:t>A Campus Security Authority (CSA) is a specific university employee, student, and/or contractor that is federally mandated under the </a:t>
            </a:r>
            <a:r>
              <a:rPr lang="en-US" dirty="0" err="1"/>
              <a:t>Clery</a:t>
            </a:r>
            <a:r>
              <a:rPr lang="en-US" dirty="0"/>
              <a:t> Act with the responsibility to report crimes that are reported to them. If you have been identified as a CSA your role at CSU falls under one of the following four categories: ​</a:t>
            </a:r>
          </a:p>
          <a:p>
            <a:pPr marL="0" indent="0" fontAlgn="base">
              <a:buNone/>
            </a:pPr>
            <a:endParaRPr lang="en-US" dirty="0"/>
          </a:p>
          <a:p>
            <a:pPr marL="987552" lvl="1" indent="-457200" fontAlgn="base">
              <a:buFont typeface="+mj-lt"/>
              <a:buAutoNum type="arabicPeriod"/>
            </a:pPr>
            <a:r>
              <a:rPr lang="en-US" i="1" dirty="0"/>
              <a:t>You work within the CSU Police Department.</a:t>
            </a:r>
            <a:r>
              <a:rPr lang="en-US" dirty="0"/>
              <a:t>​</a:t>
            </a:r>
          </a:p>
          <a:p>
            <a:pPr marL="987552" lvl="1" indent="-457200" fontAlgn="base">
              <a:buFont typeface="+mj-lt"/>
              <a:buAutoNum type="arabicPeriod"/>
            </a:pPr>
            <a:r>
              <a:rPr lang="en-US" i="1" dirty="0"/>
              <a:t>You are not a member of the CSU Police Department but are responsible for campus security.</a:t>
            </a:r>
            <a:r>
              <a:rPr lang="en-US" dirty="0"/>
              <a:t>​</a:t>
            </a:r>
          </a:p>
          <a:p>
            <a:pPr marL="987552" lvl="1" indent="-457200" fontAlgn="base">
              <a:buFont typeface="+mj-lt"/>
              <a:buAutoNum type="arabicPeriod"/>
            </a:pPr>
            <a:r>
              <a:rPr lang="en-US" i="1" dirty="0"/>
              <a:t>You have been designated by CSU as somebody to whom crimes should be reported. (e.g., Title IX Coordinator)</a:t>
            </a:r>
            <a:r>
              <a:rPr lang="en-US" dirty="0"/>
              <a:t>​</a:t>
            </a:r>
          </a:p>
          <a:p>
            <a:pPr marL="987552" lvl="1" indent="-457200" fontAlgn="base">
              <a:buFont typeface="+mj-lt"/>
              <a:buAutoNum type="arabicPeriod"/>
            </a:pPr>
            <a:r>
              <a:rPr lang="en-US" i="1" dirty="0"/>
              <a:t>You are somebody with significant responsibility for student and campus activities. (e.g., a director who oversees housing; an athletic director; a faculty advisor to a student group or club)</a:t>
            </a:r>
            <a:r>
              <a:rPr lang="en-US" dirty="0"/>
              <a:t>​</a:t>
            </a:r>
          </a:p>
          <a:p>
            <a:endParaRPr lang="en-US" dirty="0"/>
          </a:p>
        </p:txBody>
      </p:sp>
    </p:spTree>
    <p:extLst>
      <p:ext uri="{BB962C8B-B14F-4D97-AF65-F5344CB8AC3E}">
        <p14:creationId xmlns:p14="http://schemas.microsoft.com/office/powerpoint/2010/main" val="26878005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Who is NOT a CSA?</a:t>
            </a:r>
          </a:p>
        </p:txBody>
      </p:sp>
      <p:sp>
        <p:nvSpPr>
          <p:cNvPr id="3" name="Content Placeholder 2"/>
          <p:cNvSpPr>
            <a:spLocks noGrp="1"/>
          </p:cNvSpPr>
          <p:nvPr>
            <p:ph idx="1"/>
          </p:nvPr>
        </p:nvSpPr>
        <p:spPr/>
        <p:txBody>
          <a:bodyPr/>
          <a:lstStyle/>
          <a:p>
            <a:r>
              <a:rPr lang="en-US" dirty="0"/>
              <a:t>Faculty who do not have responsibilities outside of the classroom.</a:t>
            </a:r>
          </a:p>
          <a:p>
            <a:pPr lvl="1"/>
            <a:r>
              <a:rPr lang="en-US" dirty="0"/>
              <a:t>For example, taking students on a field trip, acting as an advisor, or coaching students, are all significant responsibilities for student activities that would make one a CSA with respect to that activity.</a:t>
            </a:r>
          </a:p>
          <a:p>
            <a:endParaRPr lang="en-US" dirty="0"/>
          </a:p>
          <a:p>
            <a:r>
              <a:rPr lang="en-US" dirty="0"/>
              <a:t>Physicians or nurses whose only responsibility is to provide care to students.</a:t>
            </a:r>
          </a:p>
          <a:p>
            <a:endParaRPr lang="en-US" dirty="0"/>
          </a:p>
          <a:p>
            <a:r>
              <a:rPr lang="en-US" dirty="0"/>
              <a:t>Pastoral or professional counselors.</a:t>
            </a:r>
          </a:p>
        </p:txBody>
      </p:sp>
    </p:spTree>
    <p:extLst>
      <p:ext uri="{BB962C8B-B14F-4D97-AF65-F5344CB8AC3E}">
        <p14:creationId xmlns:p14="http://schemas.microsoft.com/office/powerpoint/2010/main" val="22210895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5F0A22-C730-4409-A479-7C42570D7498}"/>
              </a:ext>
            </a:extLst>
          </p:cNvPr>
          <p:cNvSpPr>
            <a:spLocks noGrp="1"/>
          </p:cNvSpPr>
          <p:nvPr>
            <p:ph type="title"/>
          </p:nvPr>
        </p:nvSpPr>
        <p:spPr/>
        <p:txBody>
          <a:bodyPr/>
          <a:lstStyle/>
          <a:p>
            <a:r>
              <a:rPr lang="en-US" dirty="0"/>
              <a:t>CSA Responsibilities</a:t>
            </a:r>
          </a:p>
        </p:txBody>
      </p:sp>
      <p:sp>
        <p:nvSpPr>
          <p:cNvPr id="3" name="Content Placeholder 2">
            <a:extLst>
              <a:ext uri="{FF2B5EF4-FFF2-40B4-BE49-F238E27FC236}">
                <a16:creationId xmlns:a16="http://schemas.microsoft.com/office/drawing/2014/main" id="{76A82A0B-6463-487D-997D-29790D8BE6F3}"/>
              </a:ext>
            </a:extLst>
          </p:cNvPr>
          <p:cNvSpPr>
            <a:spLocks noGrp="1"/>
          </p:cNvSpPr>
          <p:nvPr>
            <p:ph idx="1"/>
          </p:nvPr>
        </p:nvSpPr>
        <p:spPr>
          <a:xfrm>
            <a:off x="1371600" y="1875691"/>
            <a:ext cx="9601200" cy="4583723"/>
          </a:xfrm>
        </p:spPr>
        <p:txBody>
          <a:bodyPr>
            <a:normAutofit/>
          </a:bodyPr>
          <a:lstStyle/>
          <a:p>
            <a:r>
              <a:rPr lang="en-US" dirty="0"/>
              <a:t>CSAs </a:t>
            </a:r>
            <a:r>
              <a:rPr lang="en-US" i="1" dirty="0"/>
              <a:t>ARE</a:t>
            </a:r>
            <a:r>
              <a:rPr lang="en-US" dirty="0"/>
              <a:t> federally obligated to report crimes that are reported to them. </a:t>
            </a:r>
          </a:p>
          <a:p>
            <a:pPr lvl="1"/>
            <a:r>
              <a:rPr lang="en-US" dirty="0"/>
              <a:t>Reports should be made as soon as reasonably possible.</a:t>
            </a:r>
          </a:p>
          <a:p>
            <a:endParaRPr lang="en-US" dirty="0"/>
          </a:p>
          <a:p>
            <a:r>
              <a:rPr lang="en-US" dirty="0"/>
              <a:t>CSAs </a:t>
            </a:r>
            <a:r>
              <a:rPr lang="en-US" i="1" dirty="0"/>
              <a:t>ARE</a:t>
            </a:r>
            <a:r>
              <a:rPr lang="en-US" dirty="0"/>
              <a:t> encouraged to assist the victim in reporting. </a:t>
            </a:r>
          </a:p>
          <a:p>
            <a:pPr marL="0" indent="0">
              <a:buNone/>
            </a:pPr>
            <a:r>
              <a:rPr lang="en-US" dirty="0"/>
              <a:t>NOTE: </a:t>
            </a:r>
            <a:r>
              <a:rPr lang="en-US" u="sng" dirty="0"/>
              <a:t>A victim can choose not to report, however a CSA is still obligated to report.</a:t>
            </a:r>
          </a:p>
          <a:p>
            <a:endParaRPr lang="en-US" dirty="0"/>
          </a:p>
          <a:p>
            <a:r>
              <a:rPr lang="en-US" dirty="0"/>
              <a:t>CSAs are </a:t>
            </a:r>
            <a:r>
              <a:rPr lang="en-US" i="1" dirty="0"/>
              <a:t>NOT</a:t>
            </a:r>
            <a:r>
              <a:rPr lang="en-US" dirty="0"/>
              <a:t>:  </a:t>
            </a:r>
          </a:p>
          <a:p>
            <a:pPr lvl="1"/>
            <a:r>
              <a:rPr lang="en-US" dirty="0"/>
              <a:t>Required to investigate</a:t>
            </a:r>
          </a:p>
          <a:p>
            <a:pPr lvl="1"/>
            <a:endParaRPr lang="en-US" dirty="0"/>
          </a:p>
          <a:p>
            <a:pPr lvl="1"/>
            <a:r>
              <a:rPr lang="en-US" dirty="0"/>
              <a:t>A confidential resource but can direct others to confidential services, such as the Counseling Center.</a:t>
            </a:r>
          </a:p>
          <a:p>
            <a:pPr lvl="1"/>
            <a:endParaRPr lang="en-US" dirty="0"/>
          </a:p>
          <a:p>
            <a:pPr lvl="1"/>
            <a:endParaRPr lang="en-US" u="sng" dirty="0"/>
          </a:p>
        </p:txBody>
      </p:sp>
    </p:spTree>
    <p:extLst>
      <p:ext uri="{BB962C8B-B14F-4D97-AF65-F5344CB8AC3E}">
        <p14:creationId xmlns:p14="http://schemas.microsoft.com/office/powerpoint/2010/main" val="41963770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4E4EAF-CA86-448F-9244-BE11E6A7644F}"/>
              </a:ext>
            </a:extLst>
          </p:cNvPr>
          <p:cNvSpPr>
            <a:spLocks noGrp="1"/>
          </p:cNvSpPr>
          <p:nvPr>
            <p:ph type="title"/>
          </p:nvPr>
        </p:nvSpPr>
        <p:spPr/>
        <p:txBody>
          <a:bodyPr/>
          <a:lstStyle/>
          <a:p>
            <a:r>
              <a:rPr lang="en-US" dirty="0" err="1"/>
              <a:t>Clery</a:t>
            </a:r>
            <a:r>
              <a:rPr lang="en-US" dirty="0"/>
              <a:t> Reportable Crimes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947034076"/>
              </p:ext>
            </p:extLst>
          </p:nvPr>
        </p:nvGraphicFramePr>
        <p:xfrm>
          <a:off x="1371600" y="1946031"/>
          <a:ext cx="9601200" cy="43140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486674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61D5B2-D5BE-4143-A1C8-822F78E4D8E9}"/>
              </a:ext>
            </a:extLst>
          </p:cNvPr>
          <p:cNvSpPr>
            <a:spLocks noGrp="1"/>
          </p:cNvSpPr>
          <p:nvPr>
            <p:ph type="title"/>
          </p:nvPr>
        </p:nvSpPr>
        <p:spPr/>
        <p:txBody>
          <a:bodyPr/>
          <a:lstStyle/>
          <a:p>
            <a:r>
              <a:rPr lang="en-US" dirty="0" err="1"/>
              <a:t>Clery</a:t>
            </a:r>
            <a:r>
              <a:rPr lang="en-US" dirty="0"/>
              <a:t> Geography</a:t>
            </a:r>
          </a:p>
        </p:txBody>
      </p:sp>
      <p:sp>
        <p:nvSpPr>
          <p:cNvPr id="3" name="Content Placeholder 2">
            <a:extLst>
              <a:ext uri="{FF2B5EF4-FFF2-40B4-BE49-F238E27FC236}">
                <a16:creationId xmlns:a16="http://schemas.microsoft.com/office/drawing/2014/main" id="{B80C1FC6-F9F5-4A92-BA24-9AA9BB48A159}"/>
              </a:ext>
            </a:extLst>
          </p:cNvPr>
          <p:cNvSpPr>
            <a:spLocks noGrp="1"/>
          </p:cNvSpPr>
          <p:nvPr>
            <p:ph idx="1"/>
          </p:nvPr>
        </p:nvSpPr>
        <p:spPr>
          <a:xfrm>
            <a:off x="1371600" y="2171700"/>
            <a:ext cx="4318000" cy="3695700"/>
          </a:xfrm>
        </p:spPr>
        <p:txBody>
          <a:bodyPr/>
          <a:lstStyle/>
          <a:p>
            <a:r>
              <a:rPr lang="en-US" dirty="0"/>
              <a:t>On campus</a:t>
            </a:r>
          </a:p>
          <a:p>
            <a:r>
              <a:rPr lang="en-US" dirty="0"/>
              <a:t>On campus student housing facility</a:t>
            </a:r>
          </a:p>
          <a:p>
            <a:r>
              <a:rPr lang="en-US" dirty="0"/>
              <a:t>Public property adjacent to &amp; accessible from campus (Rule of thumb: sidewalk-street-sidewalk)</a:t>
            </a:r>
          </a:p>
          <a:p>
            <a:r>
              <a:rPr lang="en-US" dirty="0"/>
              <a:t>Any non-campus property or building owned or controlled by the institution or a recognized student organization</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86157" y="1428750"/>
            <a:ext cx="4798118" cy="4904153"/>
          </a:xfrm>
          <a:prstGeom prst="rect">
            <a:avLst/>
          </a:prstGeom>
        </p:spPr>
      </p:pic>
    </p:spTree>
    <p:extLst>
      <p:ext uri="{BB962C8B-B14F-4D97-AF65-F5344CB8AC3E}">
        <p14:creationId xmlns:p14="http://schemas.microsoft.com/office/powerpoint/2010/main" val="31773628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360048-BB54-D241-BE6D-282180E600C1}"/>
              </a:ext>
            </a:extLst>
          </p:cNvPr>
          <p:cNvSpPr>
            <a:spLocks noGrp="1"/>
          </p:cNvSpPr>
          <p:nvPr>
            <p:ph type="title"/>
          </p:nvPr>
        </p:nvSpPr>
        <p:spPr>
          <a:xfrm>
            <a:off x="1371600" y="685800"/>
            <a:ext cx="9601200" cy="2009274"/>
          </a:xfrm>
        </p:spPr>
        <p:txBody>
          <a:bodyPr/>
          <a:lstStyle/>
          <a:p>
            <a:r>
              <a:rPr lang="en-US" b="1" dirty="0"/>
              <a:t>Title IX </a:t>
            </a:r>
            <a:r>
              <a:rPr lang="en-US" sz="3200" dirty="0"/>
              <a:t>(an Education Amendment of 1972)</a:t>
            </a:r>
            <a:br>
              <a:rPr lang="en-US" dirty="0"/>
            </a:br>
            <a:r>
              <a:rPr lang="en-US" dirty="0"/>
              <a:t> </a:t>
            </a:r>
          </a:p>
        </p:txBody>
      </p:sp>
      <p:sp>
        <p:nvSpPr>
          <p:cNvPr id="3" name="Content Placeholder 2">
            <a:extLst>
              <a:ext uri="{FF2B5EF4-FFF2-40B4-BE49-F238E27FC236}">
                <a16:creationId xmlns:a16="http://schemas.microsoft.com/office/drawing/2014/main" id="{CF131F0B-CF62-9E4D-9E3B-BCEF67ED1E4F}"/>
              </a:ext>
            </a:extLst>
          </p:cNvPr>
          <p:cNvSpPr>
            <a:spLocks noGrp="1"/>
          </p:cNvSpPr>
          <p:nvPr>
            <p:ph idx="1"/>
          </p:nvPr>
        </p:nvSpPr>
        <p:spPr>
          <a:xfrm>
            <a:off x="1371600" y="1552073"/>
            <a:ext cx="9601200" cy="4920915"/>
          </a:xfrm>
        </p:spPr>
        <p:txBody>
          <a:bodyPr>
            <a:normAutofit/>
          </a:bodyPr>
          <a:lstStyle/>
          <a:p>
            <a:r>
              <a:rPr lang="en-US" sz="2500" dirty="0"/>
              <a:t>“</a:t>
            </a:r>
            <a:r>
              <a:rPr lang="en-US" sz="2500" dirty="0">
                <a:solidFill>
                  <a:schemeClr val="tx1"/>
                </a:solidFill>
              </a:rPr>
              <a:t>No person in the United States shall, on the basis of sex, be excluded from participation in, be denied the benefits of, or be subjected to discrimination under any education program or activity receiving Federal financial assistance</a:t>
            </a:r>
            <a:r>
              <a:rPr lang="en-US" sz="2500" dirty="0"/>
              <a:t>.”</a:t>
            </a:r>
            <a:r>
              <a:rPr lang="en-US" dirty="0"/>
              <a:t>*</a:t>
            </a:r>
          </a:p>
          <a:p>
            <a:endParaRPr lang="en-US" dirty="0"/>
          </a:p>
          <a:p>
            <a:r>
              <a:rPr lang="en-US" sz="2500" dirty="0"/>
              <a:t>Today, Title IX requires colleges and universities to “take immediate and effective steps to end sexual harassment and sexual violence.”</a:t>
            </a:r>
            <a:r>
              <a:rPr lang="en-US" dirty="0"/>
              <a:t>**</a:t>
            </a:r>
            <a:r>
              <a:rPr lang="en-US" sz="2500" dirty="0"/>
              <a:t> </a:t>
            </a:r>
          </a:p>
          <a:p>
            <a:endParaRPr lang="en-US" sz="2500" dirty="0"/>
          </a:p>
          <a:p>
            <a:r>
              <a:rPr lang="en-US" sz="2500" dirty="0"/>
              <a:t>Therefore, there is</a:t>
            </a:r>
            <a:r>
              <a:rPr lang="en-US" sz="2500" i="1" dirty="0"/>
              <a:t> </a:t>
            </a:r>
            <a:r>
              <a:rPr lang="en-US" sz="2500" b="1" i="1" dirty="0"/>
              <a:t>significant overlap </a:t>
            </a:r>
            <a:r>
              <a:rPr lang="en-US" sz="2500" dirty="0"/>
              <a:t>between Title IX and the </a:t>
            </a:r>
            <a:r>
              <a:rPr lang="en-US" sz="2500" dirty="0" err="1"/>
              <a:t>Clery</a:t>
            </a:r>
            <a:r>
              <a:rPr lang="en-US" sz="2500" dirty="0"/>
              <a:t> Act. </a:t>
            </a:r>
            <a:r>
              <a:rPr lang="en-US" dirty="0"/>
              <a:t>***</a:t>
            </a:r>
          </a:p>
        </p:txBody>
      </p:sp>
      <p:sp>
        <p:nvSpPr>
          <p:cNvPr id="4" name="TextBox 3">
            <a:extLst>
              <a:ext uri="{FF2B5EF4-FFF2-40B4-BE49-F238E27FC236}">
                <a16:creationId xmlns:a16="http://schemas.microsoft.com/office/drawing/2014/main" id="{B789A4AD-EE0B-AC4B-98F2-3AF48DC4EAA6}"/>
              </a:ext>
            </a:extLst>
          </p:cNvPr>
          <p:cNvSpPr txBox="1"/>
          <p:nvPr/>
        </p:nvSpPr>
        <p:spPr>
          <a:xfrm>
            <a:off x="8301789" y="67998"/>
            <a:ext cx="3320715" cy="369332"/>
          </a:xfrm>
          <a:prstGeom prst="rect">
            <a:avLst/>
          </a:prstGeom>
          <a:noFill/>
        </p:spPr>
        <p:txBody>
          <a:bodyPr wrap="square" rtlCol="0">
            <a:spAutoFit/>
          </a:bodyPr>
          <a:lstStyle/>
          <a:p>
            <a:r>
              <a:rPr lang="en-US" b="1" u="sng" dirty="0"/>
              <a:t>Title IX PDI: </a:t>
            </a:r>
            <a:r>
              <a:rPr lang="en-US" b="1" u="sng" dirty="0">
                <a:solidFill>
                  <a:srgbClr val="FF0000"/>
                </a:solidFill>
              </a:rPr>
              <a:t>Wednesday @ 10am </a:t>
            </a:r>
          </a:p>
        </p:txBody>
      </p:sp>
    </p:spTree>
    <p:extLst>
      <p:ext uri="{BB962C8B-B14F-4D97-AF65-F5344CB8AC3E}">
        <p14:creationId xmlns:p14="http://schemas.microsoft.com/office/powerpoint/2010/main" val="27783285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4F903E-014F-E44A-9076-1EB5E2060D10}"/>
              </a:ext>
            </a:extLst>
          </p:cNvPr>
          <p:cNvSpPr>
            <a:spLocks noGrp="1"/>
          </p:cNvSpPr>
          <p:nvPr>
            <p:ph type="title"/>
          </p:nvPr>
        </p:nvSpPr>
        <p:spPr>
          <a:xfrm>
            <a:off x="1371600" y="685800"/>
            <a:ext cx="9601200" cy="806116"/>
          </a:xfrm>
        </p:spPr>
        <p:txBody>
          <a:bodyPr/>
          <a:lstStyle/>
          <a:p>
            <a:r>
              <a:rPr lang="en-US" dirty="0"/>
              <a:t>Where Title IX and </a:t>
            </a:r>
            <a:r>
              <a:rPr lang="en-US" dirty="0" err="1"/>
              <a:t>Clery</a:t>
            </a:r>
            <a:r>
              <a:rPr lang="en-US" dirty="0"/>
              <a:t> Act Overlap</a:t>
            </a:r>
          </a:p>
        </p:txBody>
      </p:sp>
      <p:sp>
        <p:nvSpPr>
          <p:cNvPr id="3" name="Content Placeholder 2">
            <a:extLst>
              <a:ext uri="{FF2B5EF4-FFF2-40B4-BE49-F238E27FC236}">
                <a16:creationId xmlns:a16="http://schemas.microsoft.com/office/drawing/2014/main" id="{FB61B82A-F7AF-1244-AAA6-2996734AE644}"/>
              </a:ext>
            </a:extLst>
          </p:cNvPr>
          <p:cNvSpPr>
            <a:spLocks noGrp="1"/>
          </p:cNvSpPr>
          <p:nvPr>
            <p:ph idx="1"/>
          </p:nvPr>
        </p:nvSpPr>
        <p:spPr>
          <a:xfrm>
            <a:off x="1371600" y="1732548"/>
            <a:ext cx="9601200" cy="4668252"/>
          </a:xfrm>
        </p:spPr>
        <p:txBody>
          <a:bodyPr>
            <a:normAutofit/>
          </a:bodyPr>
          <a:lstStyle/>
          <a:p>
            <a:r>
              <a:rPr lang="en-US" dirty="0"/>
              <a:t>Campus Safety</a:t>
            </a:r>
          </a:p>
          <a:p>
            <a:pPr lvl="1"/>
            <a:r>
              <a:rPr lang="en-US" dirty="0"/>
              <a:t>eliminate sex discrimination and sexual violence and increase a safe learning environment </a:t>
            </a:r>
          </a:p>
          <a:p>
            <a:r>
              <a:rPr lang="en-US" dirty="0"/>
              <a:t>Institutional Responsibility </a:t>
            </a:r>
          </a:p>
          <a:p>
            <a:pPr lvl="1"/>
            <a:r>
              <a:rPr lang="en-US" dirty="0"/>
              <a:t>ensure various departments are working together to address sex discrimination and sexual violence that includes policy compliance, prevention education, and law enforcement through a campus-wide effort and collaboration*</a:t>
            </a:r>
          </a:p>
          <a:p>
            <a:r>
              <a:rPr lang="en-US" dirty="0"/>
              <a:t>Both Federal Laws Complement Each Other </a:t>
            </a:r>
          </a:p>
          <a:p>
            <a:pPr lvl="1"/>
            <a:r>
              <a:rPr lang="en-US" dirty="0"/>
              <a:t>Title IX deals with sex discrimination, sexual violence, and ensures gender equality. The </a:t>
            </a:r>
            <a:r>
              <a:rPr lang="en-US" dirty="0" err="1"/>
              <a:t>Clery</a:t>
            </a:r>
            <a:r>
              <a:rPr lang="en-US" dirty="0"/>
              <a:t> Act is a consumer information legislation that requires information be shared publicly while also ensuring sexual offenses are addressed on campuses.</a:t>
            </a:r>
          </a:p>
          <a:p>
            <a:pPr lvl="1"/>
            <a:endParaRPr lang="en-US" dirty="0"/>
          </a:p>
          <a:p>
            <a:endParaRPr lang="en-US" dirty="0"/>
          </a:p>
        </p:txBody>
      </p:sp>
    </p:spTree>
    <p:extLst>
      <p:ext uri="{BB962C8B-B14F-4D97-AF65-F5344CB8AC3E}">
        <p14:creationId xmlns:p14="http://schemas.microsoft.com/office/powerpoint/2010/main" val="40228440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9792F5-0A06-4671-A828-4DD97AABE66A}"/>
              </a:ext>
            </a:extLst>
          </p:cNvPr>
          <p:cNvSpPr>
            <a:spLocks noGrp="1"/>
          </p:cNvSpPr>
          <p:nvPr>
            <p:ph type="title"/>
          </p:nvPr>
        </p:nvSpPr>
        <p:spPr>
          <a:xfrm>
            <a:off x="1295400" y="247649"/>
            <a:ext cx="9601200" cy="1485900"/>
          </a:xfrm>
        </p:spPr>
        <p:txBody>
          <a:bodyPr/>
          <a:lstStyle/>
          <a:p>
            <a:r>
              <a:rPr lang="en-US" dirty="0"/>
              <a:t>Title IX and the </a:t>
            </a:r>
            <a:r>
              <a:rPr lang="en-US" dirty="0" err="1"/>
              <a:t>Clery</a:t>
            </a:r>
            <a:r>
              <a:rPr lang="en-US" dirty="0"/>
              <a:t> Act</a:t>
            </a:r>
          </a:p>
        </p:txBody>
      </p:sp>
      <p:sp>
        <p:nvSpPr>
          <p:cNvPr id="3" name="Content Placeholder 2">
            <a:extLst>
              <a:ext uri="{FF2B5EF4-FFF2-40B4-BE49-F238E27FC236}">
                <a16:creationId xmlns:a16="http://schemas.microsoft.com/office/drawing/2014/main" id="{8269D925-660C-4657-A914-B3721EECCE04}"/>
              </a:ext>
            </a:extLst>
          </p:cNvPr>
          <p:cNvSpPr>
            <a:spLocks noGrp="1"/>
          </p:cNvSpPr>
          <p:nvPr>
            <p:ph idx="1"/>
          </p:nvPr>
        </p:nvSpPr>
        <p:spPr>
          <a:xfrm>
            <a:off x="1295400" y="836957"/>
            <a:ext cx="9601200" cy="1130388"/>
          </a:xfrm>
        </p:spPr>
        <p:txBody>
          <a:bodyPr/>
          <a:lstStyle/>
          <a:p>
            <a:r>
              <a:rPr lang="en-US" dirty="0"/>
              <a:t>Title IX and the </a:t>
            </a:r>
            <a:r>
              <a:rPr lang="en-US" dirty="0" err="1"/>
              <a:t>Clery</a:t>
            </a:r>
            <a:r>
              <a:rPr lang="en-US" dirty="0"/>
              <a:t> Act are two separate federal laws that both address sexual offenses. Below is a chart to clarify the differences and reporting requirements of these laws.</a:t>
            </a:r>
          </a:p>
          <a:p>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2253823554"/>
              </p:ext>
            </p:extLst>
          </p:nvPr>
        </p:nvGraphicFramePr>
        <p:xfrm>
          <a:off x="2032000" y="2090912"/>
          <a:ext cx="8127999" cy="4089400"/>
        </p:xfrm>
        <a:graphic>
          <a:graphicData uri="http://schemas.openxmlformats.org/drawingml/2006/table">
            <a:tbl>
              <a:tblPr firstRow="1" bandRow="1">
                <a:tableStyleId>{5C22544A-7EE6-4342-B048-85BDC9FD1C3A}</a:tableStyleId>
              </a:tblPr>
              <a:tblGrid>
                <a:gridCol w="1680307">
                  <a:extLst>
                    <a:ext uri="{9D8B030D-6E8A-4147-A177-3AD203B41FA5}">
                      <a16:colId xmlns:a16="http://schemas.microsoft.com/office/drawing/2014/main" val="3241222287"/>
                    </a:ext>
                  </a:extLst>
                </a:gridCol>
                <a:gridCol w="3738359">
                  <a:extLst>
                    <a:ext uri="{9D8B030D-6E8A-4147-A177-3AD203B41FA5}">
                      <a16:colId xmlns:a16="http://schemas.microsoft.com/office/drawing/2014/main" val="2187623984"/>
                    </a:ext>
                  </a:extLst>
                </a:gridCol>
                <a:gridCol w="2709333">
                  <a:extLst>
                    <a:ext uri="{9D8B030D-6E8A-4147-A177-3AD203B41FA5}">
                      <a16:colId xmlns:a16="http://schemas.microsoft.com/office/drawing/2014/main" val="3203258212"/>
                    </a:ext>
                  </a:extLst>
                </a:gridCol>
              </a:tblGrid>
              <a:tr h="370840">
                <a:tc>
                  <a:txBody>
                    <a:bodyPr/>
                    <a:lstStyle/>
                    <a:p>
                      <a:pPr algn="ctr"/>
                      <a:endParaRPr lang="en-US" dirty="0"/>
                    </a:p>
                  </a:txBody>
                  <a:tcPr/>
                </a:tc>
                <a:tc>
                  <a:txBody>
                    <a:bodyPr/>
                    <a:lstStyle/>
                    <a:p>
                      <a:pPr algn="ctr"/>
                      <a:r>
                        <a:rPr lang="en-US" b="1" dirty="0"/>
                        <a:t>Title IX</a:t>
                      </a:r>
                    </a:p>
                  </a:txBody>
                  <a:tcPr/>
                </a:tc>
                <a:tc>
                  <a:txBody>
                    <a:bodyPr/>
                    <a:lstStyle/>
                    <a:p>
                      <a:pPr algn="ctr"/>
                      <a:r>
                        <a:rPr lang="en-US" dirty="0" err="1"/>
                        <a:t>Clery</a:t>
                      </a:r>
                      <a:r>
                        <a:rPr lang="en-US" dirty="0"/>
                        <a:t> Act</a:t>
                      </a:r>
                    </a:p>
                  </a:txBody>
                  <a:tcPr/>
                </a:tc>
                <a:extLst>
                  <a:ext uri="{0D108BD9-81ED-4DB2-BD59-A6C34878D82A}">
                    <a16:rowId xmlns:a16="http://schemas.microsoft.com/office/drawing/2014/main" val="2669317389"/>
                  </a:ext>
                </a:extLst>
              </a:tr>
              <a:tr h="370840">
                <a:tc>
                  <a:txBody>
                    <a:bodyPr/>
                    <a:lstStyle/>
                    <a:p>
                      <a:pPr algn="ctr"/>
                      <a:r>
                        <a:rPr lang="en-US" b="1" dirty="0"/>
                        <a:t>Titles</a:t>
                      </a:r>
                    </a:p>
                  </a:txBody>
                  <a:tcPr anchor="ctr"/>
                </a:tc>
                <a:tc>
                  <a:txBody>
                    <a:bodyPr/>
                    <a:lstStyle/>
                    <a:p>
                      <a:pPr algn="ctr"/>
                      <a:r>
                        <a:rPr lang="en-US" sz="1100" b="0" i="0" u="none" strike="noStrike" kern="1200" baseline="0" dirty="0">
                          <a:solidFill>
                            <a:schemeClr val="dk1"/>
                          </a:solidFill>
                          <a:latin typeface="+mn-lt"/>
                          <a:ea typeface="+mn-ea"/>
                          <a:cs typeface="+mn-cs"/>
                        </a:rPr>
                        <a:t>All CSU employees and volunteers, including faculty, staff, and students acting in their employment or volunteer roles are </a:t>
                      </a:r>
                      <a:r>
                        <a:rPr lang="en-US" sz="1100" b="1" i="0" u="none" strike="noStrike" kern="1200" baseline="0" dirty="0">
                          <a:solidFill>
                            <a:schemeClr val="dk1"/>
                          </a:solidFill>
                          <a:latin typeface="+mn-lt"/>
                          <a:ea typeface="+mn-ea"/>
                          <a:cs typeface="+mn-cs"/>
                        </a:rPr>
                        <a:t>Responsible Employees</a:t>
                      </a:r>
                      <a:r>
                        <a:rPr lang="en-US" sz="1100" b="0" i="0" u="none" strike="noStrike" kern="1200" baseline="0" dirty="0">
                          <a:solidFill>
                            <a:schemeClr val="dk1"/>
                          </a:solidFill>
                          <a:latin typeface="+mn-lt"/>
                          <a:ea typeface="+mn-ea"/>
                          <a:cs typeface="+mn-cs"/>
                        </a:rPr>
                        <a:t>, meaning they are mandatory reporters of any violations or alleged violations of Title IX. Responsible Employees are required to make those reports to the Office of Support and Safety Assessment/Title IX within 24 hours of knowledge of incident. Those exempt only include licensed healthcare professionals and victim advocates. </a:t>
                      </a:r>
                    </a:p>
                  </a:txBody>
                  <a:tcPr anchor="ctr"/>
                </a:tc>
                <a:tc>
                  <a:txBody>
                    <a:bodyPr/>
                    <a:lstStyle/>
                    <a:p>
                      <a:pPr algn="ctr"/>
                      <a:r>
                        <a:rPr lang="en-US" sz="1100" dirty="0"/>
                        <a:t>Only individuals who meet the federal definition </a:t>
                      </a:r>
                      <a:r>
                        <a:rPr lang="en-US" sz="1100" baseline="0" dirty="0"/>
                        <a:t>are </a:t>
                      </a:r>
                      <a:r>
                        <a:rPr lang="en-US" sz="1100" b="1" baseline="0" dirty="0"/>
                        <a:t>Campus Security Authorities</a:t>
                      </a:r>
                      <a:r>
                        <a:rPr lang="en-US" sz="1100" baseline="0" dirty="0"/>
                        <a:t>.</a:t>
                      </a:r>
                      <a:endParaRPr lang="en-US" sz="1100" dirty="0"/>
                    </a:p>
                  </a:txBody>
                  <a:tcPr anchor="ctr"/>
                </a:tc>
                <a:extLst>
                  <a:ext uri="{0D108BD9-81ED-4DB2-BD59-A6C34878D82A}">
                    <a16:rowId xmlns:a16="http://schemas.microsoft.com/office/drawing/2014/main" val="2230977029"/>
                  </a:ext>
                </a:extLst>
              </a:tr>
              <a:tr h="370840">
                <a:tc>
                  <a:txBody>
                    <a:bodyPr/>
                    <a:lstStyle/>
                    <a:p>
                      <a:pPr algn="ctr"/>
                      <a:r>
                        <a:rPr lang="en-US" b="1" dirty="0"/>
                        <a:t>Overview</a:t>
                      </a:r>
                    </a:p>
                  </a:txBody>
                  <a:tcPr anchor="ctr"/>
                </a:tc>
                <a:tc>
                  <a:txBody>
                    <a:bodyPr/>
                    <a:lstStyle/>
                    <a:p>
                      <a:pPr algn="ctr"/>
                      <a:r>
                        <a:rPr lang="en-US" sz="1100" b="0" i="0" u="none" strike="noStrike" kern="1200" baseline="0" dirty="0">
                          <a:solidFill>
                            <a:schemeClr val="dk1"/>
                          </a:solidFill>
                          <a:latin typeface="+mn-lt"/>
                          <a:ea typeface="+mn-ea"/>
                          <a:cs typeface="+mn-cs"/>
                        </a:rPr>
                        <a:t>Title IX is concerned with </a:t>
                      </a:r>
                      <a:r>
                        <a:rPr lang="en-US" sz="1100" b="1" i="0" u="none" strike="noStrike" kern="1200" baseline="0" dirty="0">
                          <a:solidFill>
                            <a:schemeClr val="dk1"/>
                          </a:solidFill>
                          <a:latin typeface="+mn-lt"/>
                          <a:ea typeface="+mn-ea"/>
                          <a:cs typeface="+mn-cs"/>
                        </a:rPr>
                        <a:t>any </a:t>
                      </a:r>
                      <a:r>
                        <a:rPr lang="en-US" sz="1100" b="0" i="0" u="none" strike="noStrike" kern="1200" baseline="0" dirty="0">
                          <a:solidFill>
                            <a:schemeClr val="dk1"/>
                          </a:solidFill>
                          <a:latin typeface="+mn-lt"/>
                          <a:ea typeface="+mn-ea"/>
                          <a:cs typeface="+mn-cs"/>
                        </a:rPr>
                        <a:t>incident of sex-based discrimination that occurs whether it involves a student, faculty, staff member, or guest of CSU. If the incident is made known by a Responsible Employee, it is required to be reported regardless of when or where the incident occurred. Resources are available for any party. 	</a:t>
                      </a:r>
                    </a:p>
                  </a:txBody>
                  <a:tcPr anchor="ctr"/>
                </a:tc>
                <a:tc>
                  <a:txBody>
                    <a:bodyPr/>
                    <a:lstStyle/>
                    <a:p>
                      <a:pPr algn="ctr"/>
                      <a:r>
                        <a:rPr lang="en-US" sz="1100" dirty="0" err="1"/>
                        <a:t>Clery</a:t>
                      </a:r>
                      <a:r>
                        <a:rPr lang="en-US" sz="1100" dirty="0"/>
                        <a:t> is concerned with </a:t>
                      </a:r>
                      <a:r>
                        <a:rPr lang="en-US" sz="1100" b="1" dirty="0"/>
                        <a:t>where</a:t>
                      </a:r>
                      <a:r>
                        <a:rPr lang="en-US" sz="1100" b="0" dirty="0"/>
                        <a:t> and </a:t>
                      </a:r>
                      <a:r>
                        <a:rPr lang="en-US" sz="1100" b="1" dirty="0"/>
                        <a:t>what</a:t>
                      </a:r>
                      <a:r>
                        <a:rPr lang="en-US" sz="1100" b="0" dirty="0"/>
                        <a:t> crime occurred. If a </a:t>
                      </a:r>
                      <a:r>
                        <a:rPr lang="en-US" sz="1100" b="1" dirty="0" err="1"/>
                        <a:t>Clery</a:t>
                      </a:r>
                      <a:r>
                        <a:rPr lang="en-US" sz="1100" b="1" dirty="0"/>
                        <a:t> crime</a:t>
                      </a:r>
                      <a:r>
                        <a:rPr lang="en-US" sz="1100" b="0" baseline="0" dirty="0"/>
                        <a:t> occurs in a </a:t>
                      </a:r>
                      <a:r>
                        <a:rPr lang="en-US" sz="1100" b="1" baseline="0" dirty="0" err="1"/>
                        <a:t>Clery</a:t>
                      </a:r>
                      <a:r>
                        <a:rPr lang="en-US" sz="1100" b="1" baseline="0" dirty="0"/>
                        <a:t> reportable area</a:t>
                      </a:r>
                      <a:r>
                        <a:rPr lang="en-US" sz="1100" b="0" baseline="0" dirty="0"/>
                        <a:t>, it should be reported. It does not matter if the victim or perpetrator is associated with the university.</a:t>
                      </a:r>
                      <a:endParaRPr lang="en-US" sz="1100" dirty="0"/>
                    </a:p>
                  </a:txBody>
                  <a:tcPr anchor="ctr"/>
                </a:tc>
                <a:extLst>
                  <a:ext uri="{0D108BD9-81ED-4DB2-BD59-A6C34878D82A}">
                    <a16:rowId xmlns:a16="http://schemas.microsoft.com/office/drawing/2014/main" val="3018335475"/>
                  </a:ext>
                </a:extLst>
              </a:tr>
              <a:tr h="370840">
                <a:tc>
                  <a:txBody>
                    <a:bodyPr/>
                    <a:lstStyle/>
                    <a:p>
                      <a:pPr algn="ctr"/>
                      <a:r>
                        <a:rPr lang="en-US" b="1" dirty="0"/>
                        <a:t>Intersections</a:t>
                      </a:r>
                    </a:p>
                  </a:txBody>
                  <a:tcPr anchor="ctr"/>
                </a:tc>
                <a:tc gridSpan="2">
                  <a:txBody>
                    <a:bodyPr/>
                    <a:lstStyle/>
                    <a:p>
                      <a:pPr algn="ctr"/>
                      <a:r>
                        <a:rPr lang="en-US" sz="1100" dirty="0"/>
                        <a:t>Both Title IX and the </a:t>
                      </a:r>
                      <a:r>
                        <a:rPr lang="en-US" sz="1100" dirty="0" err="1"/>
                        <a:t>Clery</a:t>
                      </a:r>
                      <a:r>
                        <a:rPr lang="en-US" sz="1100" dirty="0"/>
                        <a:t> Act address sexual offenses. While many of the processes to resolve sexual offenses are the same, there are different reporting</a:t>
                      </a:r>
                      <a:r>
                        <a:rPr lang="en-US" sz="1100" baseline="0" dirty="0"/>
                        <a:t> processes.</a:t>
                      </a:r>
                      <a:endParaRPr lang="en-US" sz="1100" dirty="0"/>
                    </a:p>
                  </a:txBody>
                  <a:tcPr anchor="ctr"/>
                </a:tc>
                <a:tc hMerge="1">
                  <a:txBody>
                    <a:bodyPr/>
                    <a:lstStyle/>
                    <a:p>
                      <a:pPr algn="ctr"/>
                      <a:endParaRPr lang="en-US" dirty="0"/>
                    </a:p>
                  </a:txBody>
                  <a:tcPr/>
                </a:tc>
                <a:extLst>
                  <a:ext uri="{0D108BD9-81ED-4DB2-BD59-A6C34878D82A}">
                    <a16:rowId xmlns:a16="http://schemas.microsoft.com/office/drawing/2014/main" val="1423696342"/>
                  </a:ext>
                </a:extLst>
              </a:tr>
              <a:tr h="370840">
                <a:tc>
                  <a:txBody>
                    <a:bodyPr/>
                    <a:lstStyle/>
                    <a:p>
                      <a:pPr algn="ctr"/>
                      <a:r>
                        <a:rPr lang="en-US" b="1" dirty="0"/>
                        <a:t>Reporting</a:t>
                      </a:r>
                    </a:p>
                  </a:txBody>
                  <a:tcPr anchor="ctr"/>
                </a:tc>
                <a:tc>
                  <a:txBody>
                    <a:bodyPr/>
                    <a:lstStyle/>
                    <a:p>
                      <a:pPr algn="ctr"/>
                      <a:r>
                        <a:rPr lang="en-US" sz="1100" dirty="0"/>
                        <a:t>Any incident</a:t>
                      </a:r>
                      <a:r>
                        <a:rPr lang="en-US" sz="1100" baseline="0" dirty="0"/>
                        <a:t> of sexual violence occurring on or off campus should be reported directly to the Office of Support and Safet</a:t>
                      </a:r>
                      <a:r>
                        <a:rPr lang="en-US" sz="1100" b="0" baseline="0" dirty="0">
                          <a:solidFill>
                            <a:schemeClr val="tx1"/>
                          </a:solidFill>
                        </a:rPr>
                        <a:t>y</a:t>
                      </a:r>
                      <a:r>
                        <a:rPr lang="en-US" sz="1100" baseline="0" dirty="0"/>
                        <a:t> Assessment/Title IX.</a:t>
                      </a:r>
                      <a:endParaRPr lang="en-US" sz="1100" dirty="0"/>
                    </a:p>
                  </a:txBody>
                  <a:tcPr anchor="ctr"/>
                </a:tc>
                <a:tc>
                  <a:txBody>
                    <a:bodyPr/>
                    <a:lstStyle/>
                    <a:p>
                      <a:pPr algn="ctr"/>
                      <a:r>
                        <a:rPr lang="en-US" sz="1100" dirty="0"/>
                        <a:t>Sexual offenses that occur </a:t>
                      </a:r>
                      <a:r>
                        <a:rPr lang="en-US" sz="1100" b="0" dirty="0"/>
                        <a:t>on</a:t>
                      </a:r>
                      <a:r>
                        <a:rPr lang="en-US" sz="1100" b="0" baseline="0" dirty="0"/>
                        <a:t> campus property </a:t>
                      </a:r>
                      <a:r>
                        <a:rPr lang="en-US" sz="1100" baseline="0" dirty="0"/>
                        <a:t>should be reported directly to CSUPD. CSUPD works closely with Title IX.</a:t>
                      </a:r>
                      <a:endParaRPr lang="en-US" sz="1100" dirty="0"/>
                    </a:p>
                  </a:txBody>
                  <a:tcPr anchor="ctr"/>
                </a:tc>
                <a:extLst>
                  <a:ext uri="{0D108BD9-81ED-4DB2-BD59-A6C34878D82A}">
                    <a16:rowId xmlns:a16="http://schemas.microsoft.com/office/drawing/2014/main" val="141008112"/>
                  </a:ext>
                </a:extLst>
              </a:tr>
            </a:tbl>
          </a:graphicData>
        </a:graphic>
      </p:graphicFrame>
    </p:spTree>
    <p:extLst>
      <p:ext uri="{BB962C8B-B14F-4D97-AF65-F5344CB8AC3E}">
        <p14:creationId xmlns:p14="http://schemas.microsoft.com/office/powerpoint/2010/main" val="14954049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F801FC-4351-4299-A93C-F3D443379526}"/>
              </a:ext>
            </a:extLst>
          </p:cNvPr>
          <p:cNvSpPr>
            <a:spLocks noGrp="1"/>
          </p:cNvSpPr>
          <p:nvPr>
            <p:ph type="title"/>
          </p:nvPr>
        </p:nvSpPr>
        <p:spPr/>
        <p:txBody>
          <a:bodyPr/>
          <a:lstStyle/>
          <a:p>
            <a:r>
              <a:rPr lang="en-US" dirty="0"/>
              <a:t>Necessary Information for Reporting</a:t>
            </a:r>
          </a:p>
        </p:txBody>
      </p:sp>
      <p:sp>
        <p:nvSpPr>
          <p:cNvPr id="3" name="Content Placeholder 2">
            <a:extLst>
              <a:ext uri="{FF2B5EF4-FFF2-40B4-BE49-F238E27FC236}">
                <a16:creationId xmlns:a16="http://schemas.microsoft.com/office/drawing/2014/main" id="{69E67FD2-4851-4700-BD04-1D4F4FA684D6}"/>
              </a:ext>
            </a:extLst>
          </p:cNvPr>
          <p:cNvSpPr>
            <a:spLocks noGrp="1"/>
          </p:cNvSpPr>
          <p:nvPr>
            <p:ph idx="1"/>
          </p:nvPr>
        </p:nvSpPr>
        <p:spPr/>
        <p:txBody>
          <a:bodyPr>
            <a:normAutofit lnSpcReduction="10000"/>
          </a:bodyPr>
          <a:lstStyle/>
          <a:p>
            <a:r>
              <a:rPr lang="en-US" dirty="0"/>
              <a:t>Your name or the name of the reporting person and contact information.</a:t>
            </a:r>
          </a:p>
          <a:p>
            <a:r>
              <a:rPr lang="en-US" dirty="0"/>
              <a:t>Type of incident (See </a:t>
            </a:r>
            <a:r>
              <a:rPr lang="en-US" dirty="0" err="1"/>
              <a:t>Clery</a:t>
            </a:r>
            <a:r>
              <a:rPr lang="en-US" dirty="0"/>
              <a:t> Crime Reporting Form).</a:t>
            </a:r>
          </a:p>
          <a:p>
            <a:r>
              <a:rPr lang="en-US" dirty="0"/>
              <a:t>Date incident occurred.</a:t>
            </a:r>
          </a:p>
          <a:p>
            <a:r>
              <a:rPr lang="en-US" dirty="0"/>
              <a:t>Location of incident.</a:t>
            </a:r>
          </a:p>
          <a:p>
            <a:r>
              <a:rPr lang="en-US" dirty="0"/>
              <a:t>Description of incident and law enforcement case-number if known.</a:t>
            </a:r>
          </a:p>
          <a:p>
            <a:r>
              <a:rPr lang="en-US" dirty="0"/>
              <a:t>Whether or not the incident was bias motivated.</a:t>
            </a:r>
          </a:p>
          <a:p>
            <a:endParaRPr lang="en-US" dirty="0"/>
          </a:p>
          <a:p>
            <a:r>
              <a:rPr lang="en-US" dirty="0"/>
              <a:t>For definitions and details, see the </a:t>
            </a:r>
            <a:r>
              <a:rPr lang="en-US" dirty="0" err="1"/>
              <a:t>Clery</a:t>
            </a:r>
            <a:r>
              <a:rPr lang="en-US" dirty="0"/>
              <a:t> Crime Reporting Form located at police.colostate.edu/</a:t>
            </a:r>
            <a:r>
              <a:rPr lang="en-US" dirty="0" err="1"/>
              <a:t>clery</a:t>
            </a:r>
            <a:r>
              <a:rPr lang="en-US" dirty="0"/>
              <a:t>-act/</a:t>
            </a:r>
          </a:p>
        </p:txBody>
      </p:sp>
    </p:spTree>
    <p:extLst>
      <p:ext uri="{BB962C8B-B14F-4D97-AF65-F5344CB8AC3E}">
        <p14:creationId xmlns:p14="http://schemas.microsoft.com/office/powerpoint/2010/main" val="29853300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DE4E7C-DFD9-438A-9A0A-5C39A405E79B}"/>
              </a:ext>
            </a:extLst>
          </p:cNvPr>
          <p:cNvSpPr>
            <a:spLocks noGrp="1"/>
          </p:cNvSpPr>
          <p:nvPr>
            <p:ph type="title"/>
          </p:nvPr>
        </p:nvSpPr>
        <p:spPr/>
        <p:txBody>
          <a:bodyPr/>
          <a:lstStyle/>
          <a:p>
            <a:r>
              <a:rPr lang="en-US" dirty="0"/>
              <a:t>Reporting a </a:t>
            </a:r>
            <a:r>
              <a:rPr lang="en-US" dirty="0" err="1"/>
              <a:t>Clery</a:t>
            </a:r>
            <a:r>
              <a:rPr lang="en-US" dirty="0"/>
              <a:t> Crime</a:t>
            </a:r>
          </a:p>
        </p:txBody>
      </p:sp>
      <p:sp>
        <p:nvSpPr>
          <p:cNvPr id="3" name="Content Placeholder 2">
            <a:extLst>
              <a:ext uri="{FF2B5EF4-FFF2-40B4-BE49-F238E27FC236}">
                <a16:creationId xmlns:a16="http://schemas.microsoft.com/office/drawing/2014/main" id="{232C7437-5402-4CDD-B98D-5892F3EC4BB7}"/>
              </a:ext>
            </a:extLst>
          </p:cNvPr>
          <p:cNvSpPr>
            <a:spLocks noGrp="1"/>
          </p:cNvSpPr>
          <p:nvPr>
            <p:ph idx="1"/>
          </p:nvPr>
        </p:nvSpPr>
        <p:spPr>
          <a:xfrm>
            <a:off x="1371600" y="1828800"/>
            <a:ext cx="9601200" cy="4038600"/>
          </a:xfrm>
        </p:spPr>
        <p:txBody>
          <a:bodyPr>
            <a:normAutofit fontScale="92500" lnSpcReduction="10000"/>
          </a:bodyPr>
          <a:lstStyle/>
          <a:p>
            <a:endParaRPr lang="en-US" dirty="0"/>
          </a:p>
          <a:p>
            <a:r>
              <a:rPr lang="en-US" dirty="0"/>
              <a:t>To report a </a:t>
            </a:r>
            <a:r>
              <a:rPr lang="en-US" dirty="0" err="1"/>
              <a:t>Clery</a:t>
            </a:r>
            <a:r>
              <a:rPr lang="en-US" dirty="0"/>
              <a:t> crime, visit police.colostate.edu/</a:t>
            </a:r>
            <a:r>
              <a:rPr lang="en-US" dirty="0" err="1"/>
              <a:t>clery</a:t>
            </a:r>
            <a:r>
              <a:rPr lang="en-US" dirty="0"/>
              <a:t>-act/</a:t>
            </a:r>
          </a:p>
          <a:p>
            <a:endParaRPr lang="en-US" dirty="0"/>
          </a:p>
          <a:p>
            <a:r>
              <a:rPr lang="en-US" dirty="0"/>
              <a:t>Complete the </a:t>
            </a:r>
            <a:r>
              <a:rPr lang="en-US" dirty="0" err="1"/>
              <a:t>Clery</a:t>
            </a:r>
            <a:r>
              <a:rPr lang="en-US" dirty="0"/>
              <a:t> Crime Reporting Form and send to </a:t>
            </a:r>
            <a:r>
              <a:rPr lang="en-US" dirty="0">
                <a:hlinkClick r:id="rId2"/>
              </a:rPr>
              <a:t>jmcclure@colostate.edu</a:t>
            </a:r>
            <a:r>
              <a:rPr lang="en-US" dirty="0"/>
              <a:t> or mail to:</a:t>
            </a:r>
          </a:p>
          <a:p>
            <a:pPr marL="530352" lvl="1" indent="0">
              <a:buNone/>
            </a:pPr>
            <a:r>
              <a:rPr lang="en-US" dirty="0"/>
              <a:t>750 S Meridian Ave</a:t>
            </a:r>
          </a:p>
          <a:p>
            <a:pPr marL="530352" lvl="1" indent="0">
              <a:buNone/>
            </a:pPr>
            <a:r>
              <a:rPr lang="en-US" dirty="0"/>
              <a:t>6023 Campus Delivery</a:t>
            </a:r>
          </a:p>
          <a:p>
            <a:pPr marL="530352" lvl="1" indent="0">
              <a:buNone/>
            </a:pPr>
            <a:r>
              <a:rPr lang="en-US" dirty="0"/>
              <a:t>ATTN: Josh McClure</a:t>
            </a:r>
          </a:p>
          <a:p>
            <a:pPr marL="530352" lvl="1" indent="0">
              <a:buNone/>
            </a:pPr>
            <a:r>
              <a:rPr lang="en-US" dirty="0"/>
              <a:t>Fort Collins, CO 80523</a:t>
            </a:r>
          </a:p>
          <a:p>
            <a:endParaRPr lang="en-US" dirty="0"/>
          </a:p>
          <a:p>
            <a:r>
              <a:rPr lang="en-US" dirty="0"/>
              <a:t>Complete one form for each crime reported</a:t>
            </a:r>
          </a:p>
        </p:txBody>
      </p:sp>
    </p:spTree>
    <p:extLst>
      <p:ext uri="{BB962C8B-B14F-4D97-AF65-F5344CB8AC3E}">
        <p14:creationId xmlns:p14="http://schemas.microsoft.com/office/powerpoint/2010/main" val="35525751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F6F721-35BA-4658-A209-BACDCC6A0EF5}"/>
              </a:ext>
            </a:extLst>
          </p:cNvPr>
          <p:cNvSpPr>
            <a:spLocks noGrp="1"/>
          </p:cNvSpPr>
          <p:nvPr>
            <p:ph type="title"/>
          </p:nvPr>
        </p:nvSpPr>
        <p:spPr/>
        <p:txBody>
          <a:bodyPr/>
          <a:lstStyle/>
          <a:p>
            <a:pPr algn="ctr"/>
            <a:r>
              <a:rPr lang="en-US" dirty="0"/>
              <a:t>Questions?</a:t>
            </a:r>
          </a:p>
        </p:txBody>
      </p:sp>
      <p:sp>
        <p:nvSpPr>
          <p:cNvPr id="3" name="Content Placeholder 2">
            <a:extLst>
              <a:ext uri="{FF2B5EF4-FFF2-40B4-BE49-F238E27FC236}">
                <a16:creationId xmlns:a16="http://schemas.microsoft.com/office/drawing/2014/main" id="{2991AAF8-0341-453E-A13B-1D4666E53BA6}"/>
              </a:ext>
            </a:extLst>
          </p:cNvPr>
          <p:cNvSpPr>
            <a:spLocks noGrp="1"/>
          </p:cNvSpPr>
          <p:nvPr>
            <p:ph idx="1"/>
          </p:nvPr>
        </p:nvSpPr>
        <p:spPr>
          <a:xfrm>
            <a:off x="1371600" y="1695938"/>
            <a:ext cx="9601200" cy="4171462"/>
          </a:xfrm>
        </p:spPr>
        <p:txBody>
          <a:bodyPr>
            <a:normAutofit fontScale="92500" lnSpcReduction="20000"/>
          </a:bodyPr>
          <a:lstStyle/>
          <a:p>
            <a:pPr marL="0" indent="0" algn="ctr">
              <a:buNone/>
            </a:pPr>
            <a:endParaRPr lang="en-US" dirty="0"/>
          </a:p>
          <a:p>
            <a:pPr marL="0" indent="0" algn="ctr">
              <a:buNone/>
            </a:pPr>
            <a:r>
              <a:rPr lang="en-US" b="1" u="sng" dirty="0"/>
              <a:t>Contact Information</a:t>
            </a:r>
          </a:p>
          <a:p>
            <a:pPr marL="0" indent="0" algn="ctr">
              <a:buNone/>
            </a:pPr>
            <a:r>
              <a:rPr lang="en-US" dirty="0"/>
              <a:t>Josh McClure</a:t>
            </a:r>
          </a:p>
          <a:p>
            <a:pPr marL="0" indent="0" algn="ctr">
              <a:buNone/>
            </a:pPr>
            <a:r>
              <a:rPr lang="en-US" dirty="0"/>
              <a:t>Crime Analyst</a:t>
            </a:r>
          </a:p>
          <a:p>
            <a:pPr marL="0" indent="0" algn="ctr">
              <a:buNone/>
            </a:pPr>
            <a:r>
              <a:rPr lang="en-US" dirty="0"/>
              <a:t>CSU Police Department</a:t>
            </a:r>
          </a:p>
          <a:p>
            <a:pPr marL="0" indent="0" algn="ctr">
              <a:buNone/>
            </a:pPr>
            <a:r>
              <a:rPr lang="en-US" dirty="0">
                <a:hlinkClick r:id="rId2"/>
              </a:rPr>
              <a:t>jmcclure@colostate.edu</a:t>
            </a:r>
            <a:endParaRPr lang="en-US" dirty="0"/>
          </a:p>
          <a:p>
            <a:pPr marL="0" indent="0" algn="ctr">
              <a:buNone/>
            </a:pPr>
            <a:r>
              <a:rPr lang="en-US" dirty="0"/>
              <a:t>970-491-3732</a:t>
            </a:r>
          </a:p>
          <a:p>
            <a:pPr marL="0" indent="0" algn="ctr">
              <a:buNone/>
            </a:pPr>
            <a:endParaRPr lang="en-US" dirty="0"/>
          </a:p>
          <a:p>
            <a:pPr marL="0" indent="0" algn="ctr">
              <a:buNone/>
            </a:pPr>
            <a:r>
              <a:rPr lang="en-US" b="1" u="sng" dirty="0"/>
              <a:t>Office of Support and Safety Assessment (Title IX)</a:t>
            </a:r>
          </a:p>
          <a:p>
            <a:pPr marL="0" indent="0" algn="ctr">
              <a:buNone/>
            </a:pPr>
            <a:r>
              <a:rPr lang="en-US" dirty="0"/>
              <a:t>Supportandsafety.colostate.edu</a:t>
            </a:r>
          </a:p>
          <a:p>
            <a:pPr marL="0" indent="0" algn="ctr">
              <a:buNone/>
            </a:pPr>
            <a:r>
              <a:rPr lang="en-US" dirty="0"/>
              <a:t>970-491-1350</a:t>
            </a:r>
          </a:p>
        </p:txBody>
      </p:sp>
    </p:spTree>
    <p:extLst>
      <p:ext uri="{BB962C8B-B14F-4D97-AF65-F5344CB8AC3E}">
        <p14:creationId xmlns:p14="http://schemas.microsoft.com/office/powerpoint/2010/main" val="4149557077"/>
      </p:ext>
    </p:extLst>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TM10001105[[fn=Crop]]</Template>
  <TotalTime>2053</TotalTime>
  <Words>1277</Words>
  <Application>Microsoft Office PowerPoint</Application>
  <PresentationFormat>Widescreen</PresentationFormat>
  <Paragraphs>140</Paragraphs>
  <Slides>14</Slides>
  <Notes>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Calibri</vt:lpstr>
      <vt:lpstr>Franklin Gothic Book</vt:lpstr>
      <vt:lpstr>Perpetua</vt:lpstr>
      <vt:lpstr>Crop</vt:lpstr>
      <vt:lpstr>Colorado State University  CSA Training</vt:lpstr>
      <vt:lpstr>What is the Clery Act?</vt:lpstr>
      <vt:lpstr>What is the Clery Act? Continued</vt:lpstr>
      <vt:lpstr>What is a CSA?</vt:lpstr>
      <vt:lpstr>Who is NOT a CSA?</vt:lpstr>
      <vt:lpstr>CSA Responsibilities</vt:lpstr>
      <vt:lpstr>Clery Reportable Crimes</vt:lpstr>
      <vt:lpstr>Clery Geography</vt:lpstr>
      <vt:lpstr>Title IX (an Education Amendment of 1972)  </vt:lpstr>
      <vt:lpstr>Where Title IX and Clery Act Overlap</vt:lpstr>
      <vt:lpstr>Title IX and the Clery Act</vt:lpstr>
      <vt:lpstr>Necessary Information for Reporting</vt:lpstr>
      <vt:lpstr>Reporting a Clery Crime</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Colorado State University CSA Training</dc:title>
  <dc:creator>Josh McClure</dc:creator>
  <cp:lastModifiedBy>Hodgin,Sandi</cp:lastModifiedBy>
  <cp:revision>49</cp:revision>
  <dcterms:created xsi:type="dcterms:W3CDTF">2018-05-15T16:48:46Z</dcterms:created>
  <dcterms:modified xsi:type="dcterms:W3CDTF">2019-04-02T19:09:08Z</dcterms:modified>
</cp:coreProperties>
</file>