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57" r:id="rId4"/>
    <p:sldId id="258" r:id="rId5"/>
    <p:sldId id="259" r:id="rId6"/>
    <p:sldId id="260" r:id="rId7"/>
    <p:sldId id="268" r:id="rId8"/>
    <p:sldId id="269" r:id="rId9"/>
    <p:sldId id="263" r:id="rId10"/>
    <p:sldId id="264" r:id="rId11"/>
    <p:sldId id="265"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2" d="100"/>
          <a:sy n="122" d="100"/>
        </p:scale>
        <p:origin x="96"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4/2/2019</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4/2/2019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4/2/2019</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69501" y="331055"/>
            <a:ext cx="8791575" cy="883139"/>
          </a:xfrm>
        </p:spPr>
        <p:txBody>
          <a:bodyPr>
            <a:normAutofit/>
          </a:bodyPr>
          <a:lstStyle/>
          <a:p>
            <a:r>
              <a:rPr lang="en-US" sz="5500" b="1" u="sng" dirty="0">
                <a:solidFill>
                  <a:schemeClr val="accent4">
                    <a:lumMod val="50000"/>
                  </a:schemeClr>
                </a:solidFill>
              </a:rPr>
              <a:t>Relationship Wellness</a:t>
            </a:r>
          </a:p>
        </p:txBody>
      </p:sp>
      <p:sp>
        <p:nvSpPr>
          <p:cNvPr id="3" name="Subtitle 2"/>
          <p:cNvSpPr>
            <a:spLocks noGrp="1"/>
          </p:cNvSpPr>
          <p:nvPr>
            <p:ph type="subTitle" idx="1"/>
          </p:nvPr>
        </p:nvSpPr>
        <p:spPr>
          <a:xfrm>
            <a:off x="2169501" y="1022961"/>
            <a:ext cx="9661036" cy="708147"/>
          </a:xfrm>
        </p:spPr>
        <p:txBody>
          <a:bodyPr vert="horz" lIns="91440" tIns="45720" rIns="91440" bIns="45720" rtlCol="0" anchor="t">
            <a:normAutofit/>
          </a:bodyPr>
          <a:lstStyle/>
          <a:p>
            <a:r>
              <a:rPr lang="en-US" sz="2400" b="1" dirty="0">
                <a:highlight>
                  <a:srgbClr val="000080"/>
                </a:highlight>
              </a:rPr>
              <a:t>Boundaries: Why do we need them and How do we set them?</a:t>
            </a:r>
          </a:p>
        </p:txBody>
      </p:sp>
      <p:sp>
        <p:nvSpPr>
          <p:cNvPr id="4" name="TextBox 3">
            <a:extLst>
              <a:ext uri="{FF2B5EF4-FFF2-40B4-BE49-F238E27FC236}">
                <a16:creationId xmlns:a16="http://schemas.microsoft.com/office/drawing/2014/main" id="{AC319BD0-BB5B-490A-A927-840E6D75A9BE}"/>
              </a:ext>
            </a:extLst>
          </p:cNvPr>
          <p:cNvSpPr txBox="1"/>
          <p:nvPr/>
        </p:nvSpPr>
        <p:spPr>
          <a:xfrm>
            <a:off x="2565401" y="2174631"/>
            <a:ext cx="6426200" cy="366254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dirty="0">
                <a:solidFill>
                  <a:schemeClr val="bg1"/>
                </a:solidFill>
              </a:rPr>
              <a:t>Jan Pierce, MS, LPC</a:t>
            </a:r>
          </a:p>
          <a:p>
            <a:r>
              <a:rPr lang="en-US" sz="2000" dirty="0">
                <a:solidFill>
                  <a:schemeClr val="bg1"/>
                </a:solidFill>
              </a:rPr>
              <a:t>Employee Assistance Program, Campus Liaison </a:t>
            </a:r>
          </a:p>
          <a:p>
            <a:r>
              <a:rPr lang="en-US" sz="2000" dirty="0">
                <a:solidFill>
                  <a:schemeClr val="bg1"/>
                </a:solidFill>
              </a:rPr>
              <a:t>(970) 491-1527</a:t>
            </a:r>
          </a:p>
          <a:p>
            <a:endParaRPr lang="en-US" sz="2200" dirty="0">
              <a:solidFill>
                <a:schemeClr val="bg1"/>
              </a:solidFill>
            </a:endParaRPr>
          </a:p>
          <a:p>
            <a:r>
              <a:rPr lang="en-US" sz="2200" b="1" dirty="0">
                <a:solidFill>
                  <a:schemeClr val="bg1"/>
                </a:solidFill>
              </a:rPr>
              <a:t>Sandra E. </a:t>
            </a:r>
            <a:r>
              <a:rPr lang="en-US" sz="2200" b="1" dirty="0" err="1">
                <a:solidFill>
                  <a:schemeClr val="bg1"/>
                </a:solidFill>
              </a:rPr>
              <a:t>Hodgin</a:t>
            </a:r>
            <a:r>
              <a:rPr lang="en-US" sz="2200" b="1" dirty="0">
                <a:solidFill>
                  <a:schemeClr val="bg1"/>
                </a:solidFill>
              </a:rPr>
              <a:t>, PhD</a:t>
            </a:r>
          </a:p>
          <a:p>
            <a:r>
              <a:rPr lang="en-US" sz="2000" dirty="0">
                <a:solidFill>
                  <a:schemeClr val="bg1"/>
                </a:solidFill>
              </a:rPr>
              <a:t>Title IX Compliance &amp; Programs, Assistant Director</a:t>
            </a:r>
          </a:p>
          <a:p>
            <a:r>
              <a:rPr lang="en-US" sz="2000" dirty="0">
                <a:solidFill>
                  <a:schemeClr val="bg1"/>
                </a:solidFill>
              </a:rPr>
              <a:t>(970) 491-1557</a:t>
            </a:r>
          </a:p>
          <a:p>
            <a:endParaRPr lang="en-US" sz="2200" b="1" dirty="0">
              <a:solidFill>
                <a:schemeClr val="bg1"/>
              </a:solidFill>
            </a:endParaRPr>
          </a:p>
          <a:p>
            <a:r>
              <a:rPr lang="en-US" sz="2200" b="1" dirty="0">
                <a:solidFill>
                  <a:schemeClr val="bg1"/>
                </a:solidFill>
              </a:rPr>
              <a:t>Michelle Jacoby, MSW</a:t>
            </a:r>
          </a:p>
          <a:p>
            <a:r>
              <a:rPr lang="en-US" sz="2000" dirty="0">
                <a:solidFill>
                  <a:schemeClr val="bg1"/>
                </a:solidFill>
              </a:rPr>
              <a:t>Tell Someone, Coordinator</a:t>
            </a:r>
          </a:p>
          <a:p>
            <a:r>
              <a:rPr lang="en-US" sz="2000" dirty="0">
                <a:solidFill>
                  <a:schemeClr val="bg1"/>
                </a:solidFill>
              </a:rPr>
              <a:t>(970) 491-5196</a:t>
            </a:r>
          </a:p>
        </p:txBody>
      </p:sp>
    </p:spTree>
    <p:extLst>
      <p:ext uri="{BB962C8B-B14F-4D97-AF65-F5344CB8AC3E}">
        <p14:creationId xmlns:p14="http://schemas.microsoft.com/office/powerpoint/2010/main" val="62695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D6F47-0DB9-46F8-B0B0-36BB31E366AA}"/>
              </a:ext>
            </a:extLst>
          </p:cNvPr>
          <p:cNvSpPr>
            <a:spLocks noGrp="1"/>
          </p:cNvSpPr>
          <p:nvPr>
            <p:ph type="title"/>
          </p:nvPr>
        </p:nvSpPr>
        <p:spPr>
          <a:xfrm>
            <a:off x="4972699" y="795597"/>
            <a:ext cx="2430378" cy="395730"/>
          </a:xfrm>
          <a:solidFill>
            <a:schemeClr val="tx1"/>
          </a:solidFill>
        </p:spPr>
        <p:txBody>
          <a:bodyPr>
            <a:normAutofit/>
          </a:bodyPr>
          <a:lstStyle/>
          <a:p>
            <a:pPr algn="ctr"/>
            <a:r>
              <a:rPr lang="en-US" sz="2200" b="1" dirty="0">
                <a:solidFill>
                  <a:schemeClr val="bg1"/>
                </a:solidFill>
              </a:rPr>
              <a:t>Relationships</a:t>
            </a:r>
            <a:endParaRPr lang="en-US" sz="2200">
              <a:solidFill>
                <a:schemeClr val="bg1"/>
              </a:solidFill>
            </a:endParaRPr>
          </a:p>
        </p:txBody>
      </p:sp>
      <p:sp>
        <p:nvSpPr>
          <p:cNvPr id="4" name="Isosceles Triangle 3">
            <a:extLst>
              <a:ext uri="{FF2B5EF4-FFF2-40B4-BE49-F238E27FC236}">
                <a16:creationId xmlns:a16="http://schemas.microsoft.com/office/drawing/2014/main" id="{78D80E44-2398-471E-B04E-E3F265E1CB5E}"/>
              </a:ext>
            </a:extLst>
          </p:cNvPr>
          <p:cNvSpPr/>
          <p:nvPr/>
        </p:nvSpPr>
        <p:spPr>
          <a:xfrm>
            <a:off x="3616533" y="1359123"/>
            <a:ext cx="5133470" cy="410722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154DB54-AE4F-4C7A-B2D7-FA9D3EEF3E34}"/>
              </a:ext>
            </a:extLst>
          </p:cNvPr>
          <p:cNvSpPr txBox="1"/>
          <p:nvPr/>
        </p:nvSpPr>
        <p:spPr>
          <a:xfrm>
            <a:off x="8887159" y="5471939"/>
            <a:ext cx="2101517" cy="430887"/>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b="1" dirty="0">
                <a:solidFill>
                  <a:schemeClr val="bg1"/>
                </a:solidFill>
              </a:rPr>
              <a:t>BOUNDARIES</a:t>
            </a:r>
          </a:p>
        </p:txBody>
      </p:sp>
      <p:sp>
        <p:nvSpPr>
          <p:cNvPr id="6" name="TextBox 5">
            <a:extLst>
              <a:ext uri="{FF2B5EF4-FFF2-40B4-BE49-F238E27FC236}">
                <a16:creationId xmlns:a16="http://schemas.microsoft.com/office/drawing/2014/main" id="{01EE3FC4-C626-47D8-A0B2-D3AB30571144}"/>
              </a:ext>
            </a:extLst>
          </p:cNvPr>
          <p:cNvSpPr txBox="1"/>
          <p:nvPr/>
        </p:nvSpPr>
        <p:spPr>
          <a:xfrm>
            <a:off x="1478933" y="5448120"/>
            <a:ext cx="2037348" cy="430887"/>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b="1" dirty="0">
                <a:solidFill>
                  <a:schemeClr val="bg1"/>
                </a:solidFill>
              </a:rPr>
              <a:t>SELF-CARE</a:t>
            </a:r>
          </a:p>
        </p:txBody>
      </p:sp>
      <p:sp>
        <p:nvSpPr>
          <p:cNvPr id="7" name="Oval 6">
            <a:extLst>
              <a:ext uri="{FF2B5EF4-FFF2-40B4-BE49-F238E27FC236}">
                <a16:creationId xmlns:a16="http://schemas.microsoft.com/office/drawing/2014/main" id="{B88CCD12-72EC-470D-9597-7521B4C91A36}"/>
              </a:ext>
            </a:extLst>
          </p:cNvPr>
          <p:cNvSpPr/>
          <p:nvPr/>
        </p:nvSpPr>
        <p:spPr>
          <a:xfrm>
            <a:off x="4944033" y="3069333"/>
            <a:ext cx="2551584" cy="174279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75000"/>
                  </a:schemeClr>
                </a:solidFill>
              </a:rPr>
              <a:t>RELATIONSHIP</a:t>
            </a:r>
          </a:p>
          <a:p>
            <a:pPr algn="ctr"/>
            <a:r>
              <a:rPr lang="en-US" sz="2000" b="1" dirty="0">
                <a:solidFill>
                  <a:schemeClr val="accent4">
                    <a:lumMod val="75000"/>
                  </a:schemeClr>
                </a:solidFill>
              </a:rPr>
              <a:t>WELLNESS</a:t>
            </a:r>
          </a:p>
        </p:txBody>
      </p:sp>
      <p:cxnSp>
        <p:nvCxnSpPr>
          <p:cNvPr id="9" name="Straight Arrow Connector 8">
            <a:extLst>
              <a:ext uri="{FF2B5EF4-FFF2-40B4-BE49-F238E27FC236}">
                <a16:creationId xmlns:a16="http://schemas.microsoft.com/office/drawing/2014/main" id="{3AEA452C-2BFA-4EA3-AA29-C53FDD905EF2}"/>
              </a:ext>
            </a:extLst>
          </p:cNvPr>
          <p:cNvCxnSpPr/>
          <p:nvPr/>
        </p:nvCxnSpPr>
        <p:spPr>
          <a:xfrm>
            <a:off x="6329112" y="1336006"/>
            <a:ext cx="2550694" cy="404261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20E8FD2F-21EC-44A7-B1C5-163EFF171D8C}"/>
              </a:ext>
            </a:extLst>
          </p:cNvPr>
          <p:cNvCxnSpPr/>
          <p:nvPr/>
        </p:nvCxnSpPr>
        <p:spPr>
          <a:xfrm>
            <a:off x="3720767" y="5593681"/>
            <a:ext cx="5029199" cy="24064"/>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4E7ECD7B-0F3C-43F4-B565-A6F536A2C38F}"/>
              </a:ext>
            </a:extLst>
          </p:cNvPr>
          <p:cNvCxnSpPr/>
          <p:nvPr/>
        </p:nvCxnSpPr>
        <p:spPr>
          <a:xfrm flipV="1">
            <a:off x="3502693" y="1332999"/>
            <a:ext cx="2534652" cy="404261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47383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852835"/>
          </a:xfrm>
        </p:spPr>
        <p:txBody>
          <a:bodyPr>
            <a:normAutofit/>
          </a:bodyPr>
          <a:lstStyle/>
          <a:p>
            <a:r>
              <a:rPr lang="en-US" b="1" dirty="0">
                <a:solidFill>
                  <a:schemeClr val="bg1"/>
                </a:solidFill>
              </a:rPr>
              <a:t>Brene Brown on Boundaries</a:t>
            </a:r>
          </a:p>
        </p:txBody>
      </p:sp>
      <p:sp>
        <p:nvSpPr>
          <p:cNvPr id="3" name="Content Placeholder 2"/>
          <p:cNvSpPr>
            <a:spLocks noGrp="1"/>
          </p:cNvSpPr>
          <p:nvPr>
            <p:ph idx="1"/>
          </p:nvPr>
        </p:nvSpPr>
        <p:spPr>
          <a:xfrm>
            <a:off x="1141413" y="1554480"/>
            <a:ext cx="9905998" cy="4814236"/>
          </a:xfrm>
        </p:spPr>
        <p:txBody>
          <a:bodyPr vert="horz" lIns="91440" tIns="45720" rIns="91440" bIns="45720" rtlCol="0" anchor="t">
            <a:noAutofit/>
          </a:bodyPr>
          <a:lstStyle/>
          <a:p>
            <a:r>
              <a:rPr lang="en-US"/>
              <a:t>Play Brene Brown Boundaries Link</a:t>
            </a:r>
            <a:r>
              <a:rPr lang="en-US" dirty="0"/>
              <a:t> (play to min 2.52)</a:t>
            </a:r>
          </a:p>
          <a:p>
            <a:r>
              <a:rPr lang="en-US" dirty="0"/>
              <a:t>Brene’s definition: “What is okay and what is not okay” </a:t>
            </a:r>
            <a:r>
              <a:rPr lang="en-US" i="1" dirty="0">
                <a:solidFill>
                  <a:schemeClr val="accent4"/>
                </a:solidFill>
              </a:rPr>
              <a:t>simple right</a:t>
            </a:r>
            <a:endParaRPr lang="en-US" dirty="0">
              <a:solidFill>
                <a:schemeClr val="accent4"/>
              </a:solidFill>
            </a:endParaRPr>
          </a:p>
          <a:p>
            <a:r>
              <a:rPr lang="en-US" dirty="0"/>
              <a:t>“The most compassionate people I have interviewed over the last 13 years were also the most boundaried”</a:t>
            </a:r>
          </a:p>
          <a:p>
            <a:r>
              <a:rPr lang="en-US" dirty="0"/>
              <a:t>“What if people are doing the best they can?” </a:t>
            </a:r>
          </a:p>
          <a:p>
            <a:r>
              <a:rPr lang="en-US" dirty="0"/>
              <a:t>BIG: “What boundaries need to be in place for me to stay in my integrity an make the most generous assumptions about you”</a:t>
            </a:r>
          </a:p>
          <a:p>
            <a:r>
              <a:rPr lang="en-US" dirty="0"/>
              <a:t>NOTHING IS SUSTAINABLE WITHOUT BOUNDARIES</a:t>
            </a:r>
          </a:p>
        </p:txBody>
      </p:sp>
    </p:spTree>
    <p:extLst>
      <p:ext uri="{BB962C8B-B14F-4D97-AF65-F5344CB8AC3E}">
        <p14:creationId xmlns:p14="http://schemas.microsoft.com/office/powerpoint/2010/main" val="605479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694893"/>
          </a:xfrm>
        </p:spPr>
        <p:txBody>
          <a:bodyPr/>
          <a:lstStyle/>
          <a:p>
            <a:r>
              <a:rPr lang="en-US" b="1" dirty="0">
                <a:solidFill>
                  <a:schemeClr val="bg1"/>
                </a:solidFill>
              </a:rPr>
              <a:t>What are Boundaries?</a:t>
            </a:r>
          </a:p>
        </p:txBody>
      </p:sp>
      <p:sp>
        <p:nvSpPr>
          <p:cNvPr id="3" name="Content Placeholder 2"/>
          <p:cNvSpPr>
            <a:spLocks noGrp="1"/>
          </p:cNvSpPr>
          <p:nvPr>
            <p:ph idx="1"/>
          </p:nvPr>
        </p:nvSpPr>
        <p:spPr>
          <a:xfrm>
            <a:off x="1141412" y="1496291"/>
            <a:ext cx="9905999" cy="4172989"/>
          </a:xfrm>
        </p:spPr>
        <p:txBody>
          <a:bodyPr>
            <a:normAutofit/>
          </a:bodyPr>
          <a:lstStyle/>
          <a:p>
            <a:r>
              <a:rPr lang="en-US" dirty="0"/>
              <a:t>Boundaries define us by revealing what </a:t>
            </a:r>
            <a:r>
              <a:rPr lang="en-US" i="1" dirty="0">
                <a:solidFill>
                  <a:schemeClr val="bg1"/>
                </a:solidFill>
              </a:rPr>
              <a:t>is me</a:t>
            </a:r>
            <a:r>
              <a:rPr lang="en-US" dirty="0"/>
              <a:t> and </a:t>
            </a:r>
            <a:r>
              <a:rPr lang="en-US" i="1" dirty="0">
                <a:solidFill>
                  <a:schemeClr val="bg1"/>
                </a:solidFill>
              </a:rPr>
              <a:t>what is not me</a:t>
            </a:r>
          </a:p>
          <a:p>
            <a:r>
              <a:rPr lang="en-US" b="1" dirty="0">
                <a:solidFill>
                  <a:srgbClr val="7030A0"/>
                </a:solidFill>
              </a:rPr>
              <a:t>Physical Boundaries: </a:t>
            </a:r>
            <a:r>
              <a:rPr lang="en-US" dirty="0"/>
              <a:t>Set by who can touch you and how and where. How close you allow other to be in physical distance. (</a:t>
            </a:r>
            <a:r>
              <a:rPr lang="en-US" i="1" dirty="0"/>
              <a:t>have an awareness of cultural differences)</a:t>
            </a:r>
          </a:p>
          <a:p>
            <a:r>
              <a:rPr lang="en-US" b="1" dirty="0">
                <a:solidFill>
                  <a:srgbClr val="7030A0"/>
                </a:solidFill>
              </a:rPr>
              <a:t>Emotional Boundaries: </a:t>
            </a:r>
            <a:r>
              <a:rPr lang="en-US" dirty="0"/>
              <a:t>Set by how you will allow other to treat you. You set limits on what others can say to you, whether or not you will tolerate certain jokes or innuendoes, and determining how much personal information you will reveal. </a:t>
            </a:r>
            <a:endParaRPr lang="en-US" b="1" dirty="0">
              <a:solidFill>
                <a:srgbClr val="7030A0"/>
              </a:solidFill>
            </a:endParaRPr>
          </a:p>
        </p:txBody>
      </p:sp>
    </p:spTree>
    <p:extLst>
      <p:ext uri="{BB962C8B-B14F-4D97-AF65-F5344CB8AC3E}">
        <p14:creationId xmlns:p14="http://schemas.microsoft.com/office/powerpoint/2010/main" val="1317388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rPr>
              <a:t>How can we learn to set Boundaries</a:t>
            </a:r>
          </a:p>
        </p:txBody>
      </p:sp>
      <p:sp>
        <p:nvSpPr>
          <p:cNvPr id="3" name="Content Placeholder 2"/>
          <p:cNvSpPr>
            <a:spLocks noGrp="1"/>
          </p:cNvSpPr>
          <p:nvPr>
            <p:ph idx="1"/>
          </p:nvPr>
        </p:nvSpPr>
        <p:spPr>
          <a:xfrm>
            <a:off x="1141412" y="1654233"/>
            <a:ext cx="9905999" cy="4136968"/>
          </a:xfrm>
        </p:spPr>
        <p:txBody>
          <a:bodyPr/>
          <a:lstStyle/>
          <a:p>
            <a:r>
              <a:rPr lang="en-US" dirty="0"/>
              <a:t>Learn to say NO. No is a very important boundary setting word</a:t>
            </a:r>
          </a:p>
          <a:p>
            <a:r>
              <a:rPr lang="en-US" dirty="0"/>
              <a:t>Learn to express your opinion</a:t>
            </a:r>
          </a:p>
          <a:p>
            <a:r>
              <a:rPr lang="en-US" dirty="0"/>
              <a:t>Find out who you are (identity and self esteem work)</a:t>
            </a:r>
          </a:p>
          <a:p>
            <a:r>
              <a:rPr lang="en-US" dirty="0"/>
              <a:t>Think about your </a:t>
            </a:r>
            <a:r>
              <a:rPr lang="en-US" b="1" i="1" dirty="0">
                <a:solidFill>
                  <a:schemeClr val="bg1"/>
                </a:solidFill>
              </a:rPr>
              <a:t>SELF</a:t>
            </a:r>
            <a:r>
              <a:rPr lang="en-US" b="1" i="1" dirty="0"/>
              <a:t>. </a:t>
            </a:r>
            <a:r>
              <a:rPr lang="en-US" dirty="0"/>
              <a:t>What do you like and dislike? What do you value? What are your interests?</a:t>
            </a:r>
          </a:p>
          <a:p>
            <a:r>
              <a:rPr lang="en-US" dirty="0"/>
              <a:t>When you protect yourself from even a small boundary violation you send a powerful message to yourself: “</a:t>
            </a:r>
            <a:r>
              <a:rPr lang="en-US" i="1" dirty="0"/>
              <a:t>I am strong”, “I am safe”, “I can protect myself”, “I am valuable”</a:t>
            </a:r>
            <a:endParaRPr lang="en-US" dirty="0"/>
          </a:p>
          <a:p>
            <a:endParaRPr lang="en-US" dirty="0"/>
          </a:p>
        </p:txBody>
      </p:sp>
    </p:spTree>
    <p:extLst>
      <p:ext uri="{BB962C8B-B14F-4D97-AF65-F5344CB8AC3E}">
        <p14:creationId xmlns:p14="http://schemas.microsoft.com/office/powerpoint/2010/main" val="1468365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6371" y="967652"/>
            <a:ext cx="7182650" cy="4601875"/>
          </a:xfrm>
        </p:spPr>
      </p:pic>
    </p:spTree>
    <p:extLst>
      <p:ext uri="{BB962C8B-B14F-4D97-AF65-F5344CB8AC3E}">
        <p14:creationId xmlns:p14="http://schemas.microsoft.com/office/powerpoint/2010/main" val="1750394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10EF044-721A-401C-937E-517A6BE44576}"/>
              </a:ext>
            </a:extLst>
          </p:cNvPr>
          <p:cNvSpPr/>
          <p:nvPr/>
        </p:nvSpPr>
        <p:spPr>
          <a:xfrm>
            <a:off x="4269409" y="5714124"/>
            <a:ext cx="3874260" cy="5562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9">
            <a:extLst>
              <a:ext uri="{FF2B5EF4-FFF2-40B4-BE49-F238E27FC236}">
                <a16:creationId xmlns:a16="http://schemas.microsoft.com/office/drawing/2014/main" id="{D3B6BED2-6DB9-492A-B218-5F5A5A3E4506}"/>
              </a:ext>
            </a:extLst>
          </p:cNvPr>
          <p:cNvPicPr>
            <a:picLocks noGrp="1" noChangeAspect="1"/>
          </p:cNvPicPr>
          <p:nvPr>
            <p:ph idx="1"/>
          </p:nvPr>
        </p:nvPicPr>
        <p:blipFill>
          <a:blip r:embed="rId2"/>
          <a:stretch>
            <a:fillRect/>
          </a:stretch>
        </p:blipFill>
        <p:spPr>
          <a:xfrm>
            <a:off x="3513734" y="493575"/>
            <a:ext cx="5216573" cy="5684148"/>
          </a:xfrm>
          <a:prstGeom prst="rect">
            <a:avLst/>
          </a:prstGeom>
        </p:spPr>
      </p:pic>
    </p:spTree>
    <p:extLst>
      <p:ext uri="{BB962C8B-B14F-4D97-AF65-F5344CB8AC3E}">
        <p14:creationId xmlns:p14="http://schemas.microsoft.com/office/powerpoint/2010/main" val="317187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C4A31C-E194-4CF7-ADCA-835A9540698B}"/>
              </a:ext>
            </a:extLst>
          </p:cNvPr>
          <p:cNvSpPr>
            <a:spLocks noGrp="1"/>
          </p:cNvSpPr>
          <p:nvPr>
            <p:ph idx="1"/>
          </p:nvPr>
        </p:nvSpPr>
        <p:spPr>
          <a:xfrm>
            <a:off x="1472091" y="509827"/>
            <a:ext cx="9575320" cy="5281374"/>
          </a:xfrm>
        </p:spPr>
        <p:txBody>
          <a:bodyPr vert="horz" lIns="91440" tIns="45720" rIns="91440" bIns="45720" rtlCol="0" anchor="t">
            <a:normAutofit fontScale="92500" lnSpcReduction="10000"/>
          </a:bodyPr>
          <a:lstStyle/>
          <a:p>
            <a:endParaRPr lang="en-US" sz="4000" dirty="0"/>
          </a:p>
          <a:p>
            <a:r>
              <a:rPr lang="en-US" sz="4000" dirty="0"/>
              <a:t>Assessment and Goal Planning</a:t>
            </a:r>
            <a:endParaRPr lang="en-US" dirty="0"/>
          </a:p>
          <a:p>
            <a:r>
              <a:rPr lang="en-US" sz="4000" dirty="0"/>
              <a:t>Meditation Exercise </a:t>
            </a:r>
          </a:p>
          <a:p>
            <a:endParaRPr lang="en-US" sz="4000" dirty="0"/>
          </a:p>
          <a:p>
            <a:pPr marL="0" indent="0" algn="ctr">
              <a:buNone/>
            </a:pPr>
            <a:r>
              <a:rPr lang="en-US" sz="3000" i="1" dirty="0"/>
              <a:t>"When we are depleted our giving is empty. Today I Take a moment to recharge, fill up with love for my life and all if its character so that I may give from a place of overflowing."</a:t>
            </a:r>
          </a:p>
          <a:p>
            <a:pPr marL="0" indent="0" algn="r">
              <a:buNone/>
            </a:pPr>
            <a:r>
              <a:rPr lang="en-US" dirty="0"/>
              <a:t>-Lisa </a:t>
            </a:r>
            <a:r>
              <a:rPr lang="en-US" dirty="0" err="1"/>
              <a:t>Wemberger</a:t>
            </a:r>
            <a:r>
              <a:rPr lang="en-US" dirty="0"/>
              <a:t> </a:t>
            </a:r>
          </a:p>
        </p:txBody>
      </p:sp>
    </p:spTree>
    <p:extLst>
      <p:ext uri="{BB962C8B-B14F-4D97-AF65-F5344CB8AC3E}">
        <p14:creationId xmlns:p14="http://schemas.microsoft.com/office/powerpoint/2010/main" val="4101471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80BB7-3331-4E8C-9AE2-C2E082AEFAF1}"/>
              </a:ext>
            </a:extLst>
          </p:cNvPr>
          <p:cNvSpPr>
            <a:spLocks noGrp="1"/>
          </p:cNvSpPr>
          <p:nvPr>
            <p:ph type="ctrTitle"/>
          </p:nvPr>
        </p:nvSpPr>
        <p:spPr>
          <a:xfrm>
            <a:off x="1026501" y="350593"/>
            <a:ext cx="10813805" cy="726831"/>
          </a:xfrm>
        </p:spPr>
        <p:txBody>
          <a:bodyPr>
            <a:normAutofit fontScale="90000"/>
          </a:bodyPr>
          <a:lstStyle/>
          <a:p>
            <a:r>
              <a:rPr lang="en-US" b="1" u="sng" dirty="0">
                <a:solidFill>
                  <a:schemeClr val="bg1"/>
                </a:solidFill>
              </a:rPr>
              <a:t>Healthy and unhealthy relationships </a:t>
            </a:r>
          </a:p>
        </p:txBody>
      </p:sp>
      <p:sp>
        <p:nvSpPr>
          <p:cNvPr id="5" name="Title 1">
            <a:extLst>
              <a:ext uri="{FF2B5EF4-FFF2-40B4-BE49-F238E27FC236}">
                <a16:creationId xmlns:a16="http://schemas.microsoft.com/office/drawing/2014/main" id="{4BDB30D8-321E-4F97-8B22-79F63830C170}"/>
              </a:ext>
            </a:extLst>
          </p:cNvPr>
          <p:cNvSpPr txBox="1">
            <a:spLocks/>
          </p:cNvSpPr>
          <p:nvPr/>
        </p:nvSpPr>
        <p:spPr>
          <a:xfrm>
            <a:off x="4845699" y="1303596"/>
            <a:ext cx="2752762" cy="493422"/>
          </a:xfrm>
          <a:prstGeom prst="rect">
            <a:avLst/>
          </a:prstGeom>
          <a:solidFill>
            <a:schemeClr val="tx1"/>
          </a:solidFill>
        </p:spPr>
        <p:txBody>
          <a:bodyPr vert="horz" lIns="91440" tIns="45720" rIns="91440" bIns="45720" rtlCol="0" anchor="b">
            <a:noAutofit/>
          </a:bodyPr>
          <a:lstStyle>
            <a:lvl1pPr algn="l" defTabSz="914400" rtl="0" eaLnBrk="1" latinLnBrk="0" hangingPunct="1">
              <a:lnSpc>
                <a:spcPct val="90000"/>
              </a:lnSpc>
              <a:spcBef>
                <a:spcPct val="0"/>
              </a:spcBef>
              <a:buNone/>
              <a:defRPr sz="4800" kern="1200" cap="all" baseline="0">
                <a:solidFill>
                  <a:schemeClr val="tx1"/>
                </a:solidFill>
                <a:latin typeface="+mj-lt"/>
                <a:ea typeface="+mj-ea"/>
                <a:cs typeface="+mj-cs"/>
              </a:defRPr>
            </a:lvl1pPr>
          </a:lstStyle>
          <a:p>
            <a:pPr algn="ctr"/>
            <a:r>
              <a:rPr lang="en-US" sz="3000" b="1" dirty="0">
                <a:solidFill>
                  <a:schemeClr val="bg1"/>
                </a:solidFill>
              </a:rPr>
              <a:t>Relationships</a:t>
            </a:r>
            <a:endParaRPr lang="en-US" sz="3000">
              <a:solidFill>
                <a:schemeClr val="bg1"/>
              </a:solidFill>
            </a:endParaRPr>
          </a:p>
        </p:txBody>
      </p:sp>
      <p:sp>
        <p:nvSpPr>
          <p:cNvPr id="7" name="Isosceles Triangle 6">
            <a:extLst>
              <a:ext uri="{FF2B5EF4-FFF2-40B4-BE49-F238E27FC236}">
                <a16:creationId xmlns:a16="http://schemas.microsoft.com/office/drawing/2014/main" id="{718B5177-0540-4912-BC97-E795BAD05D6D}"/>
              </a:ext>
            </a:extLst>
          </p:cNvPr>
          <p:cNvSpPr/>
          <p:nvPr/>
        </p:nvSpPr>
        <p:spPr>
          <a:xfrm>
            <a:off x="3616534" y="1867123"/>
            <a:ext cx="5133470" cy="409745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451DD96-55BF-420A-B88D-A2B0B2FE4F11}"/>
              </a:ext>
            </a:extLst>
          </p:cNvPr>
          <p:cNvSpPr txBox="1"/>
          <p:nvPr/>
        </p:nvSpPr>
        <p:spPr>
          <a:xfrm>
            <a:off x="8916468" y="5960400"/>
            <a:ext cx="2453209" cy="553998"/>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dirty="0">
                <a:solidFill>
                  <a:schemeClr val="bg1"/>
                </a:solidFill>
              </a:rPr>
              <a:t>BOUNDARIES</a:t>
            </a:r>
          </a:p>
        </p:txBody>
      </p:sp>
      <p:sp>
        <p:nvSpPr>
          <p:cNvPr id="11" name="TextBox 10">
            <a:extLst>
              <a:ext uri="{FF2B5EF4-FFF2-40B4-BE49-F238E27FC236}">
                <a16:creationId xmlns:a16="http://schemas.microsoft.com/office/drawing/2014/main" id="{06960D76-4119-4489-88B2-83E5ED88CD36}"/>
              </a:ext>
            </a:extLst>
          </p:cNvPr>
          <p:cNvSpPr txBox="1"/>
          <p:nvPr/>
        </p:nvSpPr>
        <p:spPr>
          <a:xfrm>
            <a:off x="1420319" y="5965889"/>
            <a:ext cx="2037348" cy="553998"/>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dirty="0">
                <a:solidFill>
                  <a:schemeClr val="bg1"/>
                </a:solidFill>
              </a:rPr>
              <a:t>SELF-CARE</a:t>
            </a:r>
          </a:p>
        </p:txBody>
      </p:sp>
      <p:sp>
        <p:nvSpPr>
          <p:cNvPr id="13" name="Oval 12">
            <a:extLst>
              <a:ext uri="{FF2B5EF4-FFF2-40B4-BE49-F238E27FC236}">
                <a16:creationId xmlns:a16="http://schemas.microsoft.com/office/drawing/2014/main" id="{EFC1A897-5E52-4453-A483-1C27078F9A28}"/>
              </a:ext>
            </a:extLst>
          </p:cNvPr>
          <p:cNvSpPr/>
          <p:nvPr/>
        </p:nvSpPr>
        <p:spPr>
          <a:xfrm>
            <a:off x="4944034" y="3587102"/>
            <a:ext cx="2551584" cy="173302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75000"/>
                  </a:schemeClr>
                </a:solidFill>
              </a:rPr>
              <a:t>RELATIONSHIP</a:t>
            </a:r>
          </a:p>
          <a:p>
            <a:pPr algn="ctr"/>
            <a:r>
              <a:rPr lang="en-US" sz="2000" b="1" dirty="0">
                <a:solidFill>
                  <a:schemeClr val="accent4">
                    <a:lumMod val="75000"/>
                  </a:schemeClr>
                </a:solidFill>
              </a:rPr>
              <a:t>WELLNESS</a:t>
            </a:r>
          </a:p>
        </p:txBody>
      </p:sp>
      <p:cxnSp>
        <p:nvCxnSpPr>
          <p:cNvPr id="15" name="Straight Arrow Connector 14">
            <a:extLst>
              <a:ext uri="{FF2B5EF4-FFF2-40B4-BE49-F238E27FC236}">
                <a16:creationId xmlns:a16="http://schemas.microsoft.com/office/drawing/2014/main" id="{076CF895-115A-4E82-8723-8F5CAFFFD662}"/>
              </a:ext>
            </a:extLst>
          </p:cNvPr>
          <p:cNvCxnSpPr/>
          <p:nvPr/>
        </p:nvCxnSpPr>
        <p:spPr>
          <a:xfrm>
            <a:off x="6329113" y="1853775"/>
            <a:ext cx="2550694" cy="404261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D9F1791E-C3AC-441E-89AF-E023F139D633}"/>
              </a:ext>
            </a:extLst>
          </p:cNvPr>
          <p:cNvCxnSpPr/>
          <p:nvPr/>
        </p:nvCxnSpPr>
        <p:spPr>
          <a:xfrm>
            <a:off x="3671921" y="6130989"/>
            <a:ext cx="5029199" cy="24064"/>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819D8064-D20D-43D8-BDC9-9285A5EBE020}"/>
              </a:ext>
            </a:extLst>
          </p:cNvPr>
          <p:cNvCxnSpPr/>
          <p:nvPr/>
        </p:nvCxnSpPr>
        <p:spPr>
          <a:xfrm flipV="1">
            <a:off x="3502694" y="1850768"/>
            <a:ext cx="2534652" cy="404261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7034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EA05EA-A9AA-44A2-A159-394DA99B95B6}"/>
              </a:ext>
            </a:extLst>
          </p:cNvPr>
          <p:cNvSpPr txBox="1"/>
          <p:nvPr/>
        </p:nvSpPr>
        <p:spPr>
          <a:xfrm>
            <a:off x="2187615" y="55944"/>
            <a:ext cx="6900439" cy="1246495"/>
          </a:xfrm>
          <a:prstGeom prst="rect">
            <a:avLst/>
          </a:prstGeom>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500" b="1" u="sng" dirty="0">
                <a:solidFill>
                  <a:schemeClr val="bg1"/>
                </a:solidFill>
              </a:rPr>
              <a:t>The Relationship Spectrum</a:t>
            </a:r>
            <a:r>
              <a:rPr lang="en-US" sz="3000" u="sng" dirty="0"/>
              <a:t> </a:t>
            </a:r>
            <a:r>
              <a:rPr lang="en-US" sz="3000" dirty="0">
                <a:solidFill>
                  <a:schemeClr val="accent4">
                    <a:lumMod val="75000"/>
                  </a:schemeClr>
                </a:solidFill>
              </a:rPr>
              <a:t>(loveisrespect.org)</a:t>
            </a:r>
            <a:endParaRPr lang="en-US">
              <a:solidFill>
                <a:schemeClr val="accent4">
                  <a:lumMod val="75000"/>
                </a:schemeClr>
              </a:solidFill>
            </a:endParaRPr>
          </a:p>
        </p:txBody>
      </p:sp>
      <p:sp>
        <p:nvSpPr>
          <p:cNvPr id="3" name="TextBox 2">
            <a:extLst>
              <a:ext uri="{FF2B5EF4-FFF2-40B4-BE49-F238E27FC236}">
                <a16:creationId xmlns:a16="http://schemas.microsoft.com/office/drawing/2014/main" id="{7FF6DF3A-51D4-483A-A46E-BC007835B86E}"/>
              </a:ext>
            </a:extLst>
          </p:cNvPr>
          <p:cNvSpPr txBox="1"/>
          <p:nvPr/>
        </p:nvSpPr>
        <p:spPr>
          <a:xfrm>
            <a:off x="1182667" y="3044262"/>
            <a:ext cx="1904036" cy="861774"/>
          </a:xfrm>
          <a:prstGeom prst="rect">
            <a:avLst/>
          </a:prstGeom>
          <a:solidFill>
            <a:schemeClr val="accent4"/>
          </a:solidFill>
          <a:ln w="12700">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t>Healthy Relationships </a:t>
            </a:r>
          </a:p>
        </p:txBody>
      </p:sp>
      <p:sp>
        <p:nvSpPr>
          <p:cNvPr id="4" name="TextBox 3">
            <a:extLst>
              <a:ext uri="{FF2B5EF4-FFF2-40B4-BE49-F238E27FC236}">
                <a16:creationId xmlns:a16="http://schemas.microsoft.com/office/drawing/2014/main" id="{5613246F-D004-496A-AA4B-C9C93F010FF6}"/>
              </a:ext>
            </a:extLst>
          </p:cNvPr>
          <p:cNvSpPr txBox="1"/>
          <p:nvPr/>
        </p:nvSpPr>
        <p:spPr>
          <a:xfrm>
            <a:off x="7481224" y="3015324"/>
            <a:ext cx="1913682" cy="861774"/>
          </a:xfrm>
          <a:prstGeom prst="rect">
            <a:avLst/>
          </a:prstGeom>
          <a:solidFill>
            <a:schemeClr val="bg1"/>
          </a:solidFill>
          <a:ln w="1270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t>Abusive Relationships </a:t>
            </a:r>
          </a:p>
        </p:txBody>
      </p:sp>
      <p:cxnSp>
        <p:nvCxnSpPr>
          <p:cNvPr id="5" name="Straight Arrow Connector 4">
            <a:extLst>
              <a:ext uri="{FF2B5EF4-FFF2-40B4-BE49-F238E27FC236}">
                <a16:creationId xmlns:a16="http://schemas.microsoft.com/office/drawing/2014/main" id="{6C64B906-C0C6-441A-BF71-956D034E6317}"/>
              </a:ext>
            </a:extLst>
          </p:cNvPr>
          <p:cNvCxnSpPr/>
          <p:nvPr/>
        </p:nvCxnSpPr>
        <p:spPr>
          <a:xfrm>
            <a:off x="1227157" y="2669169"/>
            <a:ext cx="8206448" cy="17362"/>
          </a:xfrm>
          <a:prstGeom prst="straightConnector1">
            <a:avLst/>
          </a:prstGeom>
          <a:ln w="2857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7AB639F-AABE-4E59-9339-700B4FD2AE4C}"/>
              </a:ext>
            </a:extLst>
          </p:cNvPr>
          <p:cNvSpPr txBox="1"/>
          <p:nvPr/>
        </p:nvSpPr>
        <p:spPr>
          <a:xfrm>
            <a:off x="4327124" y="3015326"/>
            <a:ext cx="1865454" cy="861774"/>
          </a:xfrm>
          <a:prstGeom prst="rect">
            <a:avLst/>
          </a:prstGeom>
          <a:solidFill>
            <a:schemeClr val="accent2">
              <a:lumMod val="50000"/>
            </a:schemeClr>
          </a:solidFill>
          <a:ln w="12700">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t>Unhealthy Relationships</a:t>
            </a:r>
          </a:p>
        </p:txBody>
      </p:sp>
      <p:sp>
        <p:nvSpPr>
          <p:cNvPr id="7" name="TextBox 6">
            <a:extLst>
              <a:ext uri="{FF2B5EF4-FFF2-40B4-BE49-F238E27FC236}">
                <a16:creationId xmlns:a16="http://schemas.microsoft.com/office/drawing/2014/main" id="{6D73CDA0-44F4-44C5-8D77-D4306F3E1224}"/>
              </a:ext>
            </a:extLst>
          </p:cNvPr>
          <p:cNvSpPr txBox="1"/>
          <p:nvPr/>
        </p:nvSpPr>
        <p:spPr>
          <a:xfrm>
            <a:off x="3532571" y="2018215"/>
            <a:ext cx="3447325" cy="507831"/>
          </a:xfrm>
          <a:prstGeom prst="rect">
            <a:avLst/>
          </a:prstGeom>
          <a:solidFill>
            <a:schemeClr val="tx1"/>
          </a:solidFill>
          <a:ln w="57150">
            <a:solidFill>
              <a:schemeClr val="tx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700" b="1" dirty="0">
                <a:solidFill>
                  <a:schemeClr val="bg1"/>
                </a:solidFill>
              </a:rPr>
              <a:t>ALL RELATIONSHIPS </a:t>
            </a:r>
          </a:p>
        </p:txBody>
      </p:sp>
      <p:sp>
        <p:nvSpPr>
          <p:cNvPr id="8" name="TextBox 7">
            <a:extLst>
              <a:ext uri="{FF2B5EF4-FFF2-40B4-BE49-F238E27FC236}">
                <a16:creationId xmlns:a16="http://schemas.microsoft.com/office/drawing/2014/main" id="{60066637-5D37-4EB4-A0AD-C7B0C2B21CAC}"/>
              </a:ext>
            </a:extLst>
          </p:cNvPr>
          <p:cNvSpPr txBox="1"/>
          <p:nvPr/>
        </p:nvSpPr>
        <p:spPr>
          <a:xfrm>
            <a:off x="1088021" y="4010627"/>
            <a:ext cx="2743200" cy="147732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solidFill>
                  <a:srgbClr val="000000"/>
                </a:solidFill>
              </a:rPr>
              <a:t>RESPECT</a:t>
            </a:r>
          </a:p>
          <a:p>
            <a:r>
              <a:rPr lang="en-US" b="1" dirty="0">
                <a:solidFill>
                  <a:srgbClr val="000000"/>
                </a:solidFill>
              </a:rPr>
              <a:t>GOOD COMMUNICATION</a:t>
            </a:r>
          </a:p>
          <a:p>
            <a:r>
              <a:rPr lang="en-US" b="1" dirty="0">
                <a:solidFill>
                  <a:srgbClr val="000000"/>
                </a:solidFill>
              </a:rPr>
              <a:t>TRUST</a:t>
            </a:r>
          </a:p>
          <a:p>
            <a:r>
              <a:rPr lang="en-US" b="1" dirty="0">
                <a:solidFill>
                  <a:srgbClr val="000000"/>
                </a:solidFill>
              </a:rPr>
              <a:t>HONESTY</a:t>
            </a:r>
          </a:p>
          <a:p>
            <a:r>
              <a:rPr lang="en-US" b="1" dirty="0">
                <a:solidFill>
                  <a:srgbClr val="000000"/>
                </a:solidFill>
              </a:rPr>
              <a:t>EQUALITY</a:t>
            </a:r>
          </a:p>
        </p:txBody>
      </p:sp>
      <p:sp>
        <p:nvSpPr>
          <p:cNvPr id="9" name="TextBox 8">
            <a:extLst>
              <a:ext uri="{FF2B5EF4-FFF2-40B4-BE49-F238E27FC236}">
                <a16:creationId xmlns:a16="http://schemas.microsoft.com/office/drawing/2014/main" id="{0B79F428-EA5D-4D59-8D05-12213424D794}"/>
              </a:ext>
            </a:extLst>
          </p:cNvPr>
          <p:cNvSpPr txBox="1"/>
          <p:nvPr/>
        </p:nvSpPr>
        <p:spPr>
          <a:xfrm>
            <a:off x="4145666" y="4058854"/>
            <a:ext cx="2984339" cy="1754326"/>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rPr>
              <a:t>PRESSURE</a:t>
            </a:r>
          </a:p>
          <a:p>
            <a:r>
              <a:rPr lang="en-US" dirty="0">
                <a:solidFill>
                  <a:schemeClr val="bg1"/>
                </a:solidFill>
              </a:rPr>
              <a:t>DISHONESTY</a:t>
            </a:r>
          </a:p>
          <a:p>
            <a:r>
              <a:rPr lang="en-US" dirty="0">
                <a:solidFill>
                  <a:schemeClr val="bg1"/>
                </a:solidFill>
              </a:rPr>
              <a:t>INCONSIDERATE BEHAVIOR</a:t>
            </a:r>
          </a:p>
          <a:p>
            <a:r>
              <a:rPr lang="en-US" dirty="0">
                <a:solidFill>
                  <a:schemeClr val="bg1"/>
                </a:solidFill>
              </a:rPr>
              <a:t>STRUGGLE FOR CONTROL</a:t>
            </a:r>
          </a:p>
          <a:p>
            <a:r>
              <a:rPr lang="en-US" dirty="0">
                <a:solidFill>
                  <a:schemeClr val="bg1"/>
                </a:solidFill>
              </a:rPr>
              <a:t>COMMUNICATION BARRIERS</a:t>
            </a:r>
          </a:p>
          <a:p>
            <a:endParaRPr lang="en-US" dirty="0"/>
          </a:p>
        </p:txBody>
      </p:sp>
      <p:sp>
        <p:nvSpPr>
          <p:cNvPr id="10" name="TextBox 9">
            <a:extLst>
              <a:ext uri="{FF2B5EF4-FFF2-40B4-BE49-F238E27FC236}">
                <a16:creationId xmlns:a16="http://schemas.microsoft.com/office/drawing/2014/main" id="{506C6D59-C8A0-4894-B10D-9D735F8F4009}"/>
              </a:ext>
            </a:extLst>
          </p:cNvPr>
          <p:cNvSpPr txBox="1"/>
          <p:nvPr/>
        </p:nvSpPr>
        <p:spPr>
          <a:xfrm>
            <a:off x="7444452" y="4097437"/>
            <a:ext cx="4701249" cy="1477328"/>
          </a:xfrm>
          <a:prstGeom prst="rect">
            <a:avLst/>
          </a:prstGeom>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solidFill>
                  <a:schemeClr val="bg1"/>
                </a:solidFill>
                <a:highlight>
                  <a:srgbClr val="C0C0C0"/>
                </a:highlight>
              </a:rPr>
              <a:t>ACCUSATIONS</a:t>
            </a:r>
          </a:p>
          <a:p>
            <a:r>
              <a:rPr lang="en-US" dirty="0">
                <a:solidFill>
                  <a:schemeClr val="bg1"/>
                </a:solidFill>
                <a:highlight>
                  <a:srgbClr val="C0C0C0"/>
                </a:highlight>
              </a:rPr>
              <a:t>BLAME SHIFTING (DEFLECTING RESPONSIBILITY)</a:t>
            </a:r>
          </a:p>
          <a:p>
            <a:r>
              <a:rPr lang="en-US" dirty="0">
                <a:solidFill>
                  <a:schemeClr val="bg1"/>
                </a:solidFill>
                <a:highlight>
                  <a:srgbClr val="C0C0C0"/>
                </a:highlight>
              </a:rPr>
              <a:t>ISOLATION &amp; JEALOUSY</a:t>
            </a:r>
          </a:p>
          <a:p>
            <a:r>
              <a:rPr lang="en-US" dirty="0">
                <a:solidFill>
                  <a:schemeClr val="bg1"/>
                </a:solidFill>
                <a:highlight>
                  <a:srgbClr val="C0C0C0"/>
                </a:highlight>
              </a:rPr>
              <a:t>MANIPULATION</a:t>
            </a:r>
          </a:p>
          <a:p>
            <a:r>
              <a:rPr lang="en-US" dirty="0">
                <a:solidFill>
                  <a:schemeClr val="bg1"/>
                </a:solidFill>
                <a:highlight>
                  <a:srgbClr val="C0C0C0"/>
                </a:highlight>
              </a:rPr>
              <a:t>OBSSESSIVE INTENSITY</a:t>
            </a:r>
          </a:p>
        </p:txBody>
      </p:sp>
    </p:spTree>
    <p:extLst>
      <p:ext uri="{BB962C8B-B14F-4D97-AF65-F5344CB8AC3E}">
        <p14:creationId xmlns:p14="http://schemas.microsoft.com/office/powerpoint/2010/main" val="2266607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3F8B758-3147-419A-A9DE-2DFCA107CC9C}"/>
              </a:ext>
            </a:extLst>
          </p:cNvPr>
          <p:cNvSpPr txBox="1"/>
          <p:nvPr/>
        </p:nvSpPr>
        <p:spPr>
          <a:xfrm>
            <a:off x="2380527" y="306728"/>
            <a:ext cx="7768540" cy="112338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u="sng" dirty="0">
                <a:solidFill>
                  <a:schemeClr val="accent4">
                    <a:lumMod val="75000"/>
                  </a:schemeClr>
                </a:solidFill>
              </a:rPr>
              <a:t>Let's Identify Types of Relationships</a:t>
            </a:r>
          </a:p>
          <a:p>
            <a:pPr algn="ctr"/>
            <a:r>
              <a:rPr lang="en-US" sz="2700" dirty="0">
                <a:solidFill>
                  <a:schemeClr val="bg1"/>
                </a:solidFill>
              </a:rPr>
              <a:t>(I.e., Healthy, Unhealthy, Abusive)</a:t>
            </a:r>
          </a:p>
        </p:txBody>
      </p:sp>
      <p:sp>
        <p:nvSpPr>
          <p:cNvPr id="3" name="TextBox 2">
            <a:extLst>
              <a:ext uri="{FF2B5EF4-FFF2-40B4-BE49-F238E27FC236}">
                <a16:creationId xmlns:a16="http://schemas.microsoft.com/office/drawing/2014/main" id="{3F8E7E55-4E1D-4E82-8795-2E119AB85608}"/>
              </a:ext>
            </a:extLst>
          </p:cNvPr>
          <p:cNvSpPr txBox="1"/>
          <p:nvPr/>
        </p:nvSpPr>
        <p:spPr>
          <a:xfrm>
            <a:off x="1009048" y="1867501"/>
            <a:ext cx="2743200" cy="1200329"/>
          </a:xfrm>
          <a:prstGeom prst="rect">
            <a:avLst/>
          </a:prstGeom>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rPr>
              <a:t>If you have a disagreement, your partner uses the silent treatment and won't talk to you for days.</a:t>
            </a:r>
          </a:p>
        </p:txBody>
      </p:sp>
      <p:sp>
        <p:nvSpPr>
          <p:cNvPr id="4" name="TextBox 3">
            <a:extLst>
              <a:ext uri="{FF2B5EF4-FFF2-40B4-BE49-F238E27FC236}">
                <a16:creationId xmlns:a16="http://schemas.microsoft.com/office/drawing/2014/main" id="{DCB4D09C-87E4-47C0-BD89-DD94A4413126}"/>
              </a:ext>
            </a:extLst>
          </p:cNvPr>
          <p:cNvSpPr txBox="1"/>
          <p:nvPr/>
        </p:nvSpPr>
        <p:spPr>
          <a:xfrm>
            <a:off x="1007238" y="1585972"/>
            <a:ext cx="2733555" cy="1538883"/>
          </a:xfrm>
          <a:prstGeom prst="rect">
            <a:avLst/>
          </a:prstGeom>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dirty="0"/>
              <a:t>Unhealthy</a:t>
            </a:r>
            <a:endParaRPr lang="en-US" dirty="0"/>
          </a:p>
          <a:p>
            <a:endParaRPr lang="en-US" dirty="0"/>
          </a:p>
          <a:p>
            <a:endParaRPr lang="en-US" dirty="0"/>
          </a:p>
          <a:p>
            <a:endParaRPr lang="en-US" dirty="0"/>
          </a:p>
          <a:p>
            <a:endParaRPr lang="en-US" dirty="0"/>
          </a:p>
        </p:txBody>
      </p:sp>
      <p:sp>
        <p:nvSpPr>
          <p:cNvPr id="5" name="TextBox 4">
            <a:extLst>
              <a:ext uri="{FF2B5EF4-FFF2-40B4-BE49-F238E27FC236}">
                <a16:creationId xmlns:a16="http://schemas.microsoft.com/office/drawing/2014/main" id="{FBEFFB5B-7ED4-4920-94A9-49FBFC241022}"/>
              </a:ext>
            </a:extLst>
          </p:cNvPr>
          <p:cNvSpPr txBox="1"/>
          <p:nvPr/>
        </p:nvSpPr>
        <p:spPr>
          <a:xfrm>
            <a:off x="2280453" y="3804452"/>
            <a:ext cx="2743200" cy="120032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rPr>
              <a:t>Your partner appreciates your passions and encourages you to do the things you love. </a:t>
            </a:r>
          </a:p>
        </p:txBody>
      </p:sp>
      <p:sp>
        <p:nvSpPr>
          <p:cNvPr id="6" name="TextBox 5">
            <a:extLst>
              <a:ext uri="{FF2B5EF4-FFF2-40B4-BE49-F238E27FC236}">
                <a16:creationId xmlns:a16="http://schemas.microsoft.com/office/drawing/2014/main" id="{2BCC6819-D167-46CE-A706-AA3C6B709517}"/>
              </a:ext>
            </a:extLst>
          </p:cNvPr>
          <p:cNvSpPr txBox="1"/>
          <p:nvPr/>
        </p:nvSpPr>
        <p:spPr>
          <a:xfrm>
            <a:off x="6428048" y="3804452"/>
            <a:ext cx="3350870" cy="120032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000000"/>
                </a:solidFill>
              </a:rPr>
              <a:t>Your partner says you don't really love them because you want to go to a movie with a friend instead of spending time alone with them . </a:t>
            </a:r>
          </a:p>
        </p:txBody>
      </p:sp>
      <p:sp>
        <p:nvSpPr>
          <p:cNvPr id="8" name="TextBox 7">
            <a:extLst>
              <a:ext uri="{FF2B5EF4-FFF2-40B4-BE49-F238E27FC236}">
                <a16:creationId xmlns:a16="http://schemas.microsoft.com/office/drawing/2014/main" id="{AE596725-3083-4384-AB71-A89B56118DB7}"/>
              </a:ext>
            </a:extLst>
          </p:cNvPr>
          <p:cNvSpPr txBox="1"/>
          <p:nvPr/>
        </p:nvSpPr>
        <p:spPr>
          <a:xfrm>
            <a:off x="8550074" y="1585972"/>
            <a:ext cx="2743200" cy="1538883"/>
          </a:xfrm>
          <a:prstGeom prst="rect">
            <a:avLst/>
          </a:prstGeom>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dirty="0"/>
              <a:t>Healthy</a:t>
            </a:r>
          </a:p>
          <a:p>
            <a:endParaRPr lang="en-US" dirty="0"/>
          </a:p>
          <a:p>
            <a:endParaRPr lang="en-US" dirty="0"/>
          </a:p>
          <a:p>
            <a:endParaRPr lang="en-US" dirty="0"/>
          </a:p>
          <a:p>
            <a:endParaRPr lang="en-US" dirty="0"/>
          </a:p>
        </p:txBody>
      </p:sp>
      <p:sp>
        <p:nvSpPr>
          <p:cNvPr id="9" name="TextBox 8">
            <a:extLst>
              <a:ext uri="{FF2B5EF4-FFF2-40B4-BE49-F238E27FC236}">
                <a16:creationId xmlns:a16="http://schemas.microsoft.com/office/drawing/2014/main" id="{98D5C447-D262-4094-AB95-6B4EF6F58FF5}"/>
              </a:ext>
            </a:extLst>
          </p:cNvPr>
          <p:cNvSpPr txBox="1"/>
          <p:nvPr/>
        </p:nvSpPr>
        <p:spPr>
          <a:xfrm>
            <a:off x="8550076" y="1894630"/>
            <a:ext cx="2743200" cy="120032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000000"/>
                </a:solidFill>
              </a:rPr>
              <a:t>You miss your partner when you go on vacation with your family, but you have a really good time anyway.</a:t>
            </a:r>
          </a:p>
        </p:txBody>
      </p:sp>
      <p:sp>
        <p:nvSpPr>
          <p:cNvPr id="10" name="TextBox 9">
            <a:extLst>
              <a:ext uri="{FF2B5EF4-FFF2-40B4-BE49-F238E27FC236}">
                <a16:creationId xmlns:a16="http://schemas.microsoft.com/office/drawing/2014/main" id="{EBD56C9B-720C-415A-9FBE-72A95C355DA9}"/>
              </a:ext>
            </a:extLst>
          </p:cNvPr>
          <p:cNvSpPr txBox="1"/>
          <p:nvPr/>
        </p:nvSpPr>
        <p:spPr>
          <a:xfrm>
            <a:off x="2280453" y="3804454"/>
            <a:ext cx="2743200" cy="1538883"/>
          </a:xfrm>
          <a:prstGeom prst="rect">
            <a:avLst/>
          </a:prstGeom>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p>
          <a:p>
            <a:endParaRPr lang="en-US" dirty="0"/>
          </a:p>
          <a:p>
            <a:endParaRPr lang="en-US" dirty="0"/>
          </a:p>
          <a:p>
            <a:endParaRPr lang="en-US" dirty="0"/>
          </a:p>
          <a:p>
            <a:r>
              <a:rPr lang="en-US" sz="2200" dirty="0"/>
              <a:t>Healthy </a:t>
            </a:r>
          </a:p>
        </p:txBody>
      </p:sp>
      <p:sp>
        <p:nvSpPr>
          <p:cNvPr id="11" name="TextBox 10">
            <a:extLst>
              <a:ext uri="{FF2B5EF4-FFF2-40B4-BE49-F238E27FC236}">
                <a16:creationId xmlns:a16="http://schemas.microsoft.com/office/drawing/2014/main" id="{FE37BEC1-EA06-4B03-9CA0-2CD463CFE67A}"/>
              </a:ext>
            </a:extLst>
          </p:cNvPr>
          <p:cNvSpPr txBox="1"/>
          <p:nvPr/>
        </p:nvSpPr>
        <p:spPr>
          <a:xfrm>
            <a:off x="6426241" y="3841227"/>
            <a:ext cx="3350870" cy="1538883"/>
          </a:xfrm>
          <a:prstGeom prst="rect">
            <a:avLst/>
          </a:prstGeom>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p>
          <a:p>
            <a:endParaRPr lang="en-US" dirty="0"/>
          </a:p>
          <a:p>
            <a:endParaRPr lang="en-US" dirty="0"/>
          </a:p>
          <a:p>
            <a:endParaRPr lang="en-US" dirty="0"/>
          </a:p>
          <a:p>
            <a:pPr algn="l"/>
            <a:r>
              <a:rPr lang="en-US" sz="2200" dirty="0"/>
              <a:t>Unhealthy</a:t>
            </a:r>
          </a:p>
        </p:txBody>
      </p:sp>
      <p:sp>
        <p:nvSpPr>
          <p:cNvPr id="12" name="TextBox 11">
            <a:extLst>
              <a:ext uri="{FF2B5EF4-FFF2-40B4-BE49-F238E27FC236}">
                <a16:creationId xmlns:a16="http://schemas.microsoft.com/office/drawing/2014/main" id="{10EA35B1-EEA3-45D3-9919-35CDD02D4558}"/>
              </a:ext>
            </a:extLst>
          </p:cNvPr>
          <p:cNvSpPr txBox="1"/>
          <p:nvPr/>
        </p:nvSpPr>
        <p:spPr>
          <a:xfrm>
            <a:off x="4765394" y="1929595"/>
            <a:ext cx="3042212" cy="147732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rPr>
              <a:t>When you go to your favorite restaurant and order something different, your partner acts disgusted and calls you stupid for ordering it.</a:t>
            </a:r>
          </a:p>
        </p:txBody>
      </p:sp>
      <p:sp>
        <p:nvSpPr>
          <p:cNvPr id="13" name="TextBox 12">
            <a:extLst>
              <a:ext uri="{FF2B5EF4-FFF2-40B4-BE49-F238E27FC236}">
                <a16:creationId xmlns:a16="http://schemas.microsoft.com/office/drawing/2014/main" id="{28DD9990-35C8-4832-BD59-11D47F42512F}"/>
              </a:ext>
            </a:extLst>
          </p:cNvPr>
          <p:cNvSpPr txBox="1"/>
          <p:nvPr/>
        </p:nvSpPr>
        <p:spPr>
          <a:xfrm>
            <a:off x="4763585" y="1590191"/>
            <a:ext cx="2993985" cy="1815882"/>
          </a:xfrm>
          <a:prstGeom prst="rect">
            <a:avLst/>
          </a:prstGeom>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200" dirty="0"/>
              <a:t>Abusive</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40305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p:bldP spid="8" grpId="0" animBg="1"/>
      <p:bldP spid="9" grpId="0"/>
      <p:bldP spid="10" grpId="0" animBg="1"/>
      <p:bldP spid="11" grpId="0" animBg="1"/>
      <p:bldP spid="12" grpId="0"/>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267057-4136-4D08-AC91-8EFC79499665}"/>
              </a:ext>
            </a:extLst>
          </p:cNvPr>
          <p:cNvSpPr txBox="1"/>
          <p:nvPr/>
        </p:nvSpPr>
        <p:spPr>
          <a:xfrm>
            <a:off x="1628172" y="200627"/>
            <a:ext cx="9311831" cy="132343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u="sng" dirty="0">
                <a:solidFill>
                  <a:schemeClr val="bg1"/>
                </a:solidFill>
              </a:rPr>
              <a:t>Why is it important to understand Boundaries, Relationships, and Self-Care? </a:t>
            </a:r>
          </a:p>
        </p:txBody>
      </p:sp>
      <p:sp>
        <p:nvSpPr>
          <p:cNvPr id="3" name="TextBox 2">
            <a:extLst>
              <a:ext uri="{FF2B5EF4-FFF2-40B4-BE49-F238E27FC236}">
                <a16:creationId xmlns:a16="http://schemas.microsoft.com/office/drawing/2014/main" id="{DD1CEB28-9E47-4A25-A86F-EA2953ADB0C6}"/>
              </a:ext>
            </a:extLst>
          </p:cNvPr>
          <p:cNvSpPr txBox="1"/>
          <p:nvPr/>
        </p:nvSpPr>
        <p:spPr>
          <a:xfrm>
            <a:off x="1771048" y="1684237"/>
            <a:ext cx="8530541" cy="4093428"/>
          </a:xfrm>
          <a:prstGeom prst="rect">
            <a:avLst/>
          </a:prstGeom>
          <a:ln w="57150">
            <a:solidFill>
              <a:schemeClr val="accent4">
                <a:lumMod val="75000"/>
              </a:schemeClr>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dirty="0"/>
              <a:t>To </a:t>
            </a:r>
            <a:r>
              <a:rPr lang="en-US" sz="2000" b="1" dirty="0">
                <a:solidFill>
                  <a:schemeClr val="bg1"/>
                </a:solidFill>
              </a:rPr>
              <a:t>proactively form healthy relationships</a:t>
            </a:r>
            <a:r>
              <a:rPr lang="en-US" sz="2000" dirty="0"/>
              <a:t> in the workplace and in your personal lives.</a:t>
            </a:r>
          </a:p>
          <a:p>
            <a:endParaRPr lang="en-US" sz="2000" dirty="0"/>
          </a:p>
          <a:p>
            <a:pPr marL="285750" indent="-285750">
              <a:buFont typeface="Arial"/>
              <a:buChar char="•"/>
            </a:pPr>
            <a:r>
              <a:rPr lang="en-US" sz="2000" dirty="0"/>
              <a:t>To </a:t>
            </a:r>
            <a:r>
              <a:rPr lang="en-US" sz="2000" b="1" dirty="0">
                <a:solidFill>
                  <a:schemeClr val="bg1"/>
                </a:solidFill>
              </a:rPr>
              <a:t>identify what unhealthy relationships</a:t>
            </a:r>
            <a:r>
              <a:rPr lang="en-US" sz="2000" dirty="0"/>
              <a:t> are to:  (1)</a:t>
            </a:r>
            <a:r>
              <a:rPr lang="en-US" sz="2000" b="1" u="sng" dirty="0"/>
              <a:t>attempt to improve them,</a:t>
            </a:r>
            <a:r>
              <a:rPr lang="en-US" sz="2000" b="1" dirty="0"/>
              <a:t> </a:t>
            </a:r>
            <a:r>
              <a:rPr lang="en-US" sz="2000" dirty="0"/>
              <a:t>and (2) </a:t>
            </a:r>
            <a:r>
              <a:rPr lang="en-US" sz="2000" b="1" u="sng" dirty="0"/>
              <a:t>establish boundaries and self-care</a:t>
            </a:r>
            <a:r>
              <a:rPr lang="en-US" sz="2000" dirty="0"/>
              <a:t>.</a:t>
            </a:r>
          </a:p>
          <a:p>
            <a:pPr marL="285750" indent="-285750">
              <a:buFont typeface="Arial"/>
              <a:buChar char="•"/>
            </a:pPr>
            <a:endParaRPr lang="en-US" sz="2000" dirty="0"/>
          </a:p>
          <a:p>
            <a:pPr marL="285750" indent="-285750">
              <a:buFont typeface="Arial"/>
              <a:buChar char="•"/>
            </a:pPr>
            <a:r>
              <a:rPr lang="en-US" sz="2000" dirty="0"/>
              <a:t>To </a:t>
            </a:r>
            <a:r>
              <a:rPr lang="en-US" sz="2000" b="1" dirty="0">
                <a:solidFill>
                  <a:schemeClr val="bg1"/>
                </a:solidFill>
              </a:rPr>
              <a:t>identify what abusive relationships</a:t>
            </a:r>
            <a:r>
              <a:rPr lang="en-US" sz="2000" dirty="0"/>
              <a:t> are and </a:t>
            </a:r>
            <a:r>
              <a:rPr lang="en-US" sz="2000" b="1" u="sng" dirty="0"/>
              <a:t>become aware of your rights</a:t>
            </a:r>
            <a:r>
              <a:rPr lang="en-US" sz="2000" dirty="0"/>
              <a:t> in the workplace and/or in your personal life to prevent and end this type of relationship. </a:t>
            </a:r>
          </a:p>
          <a:p>
            <a:pPr marL="1200150" lvl="2" indent="-285750">
              <a:buFont typeface="Arial"/>
              <a:buChar char="•"/>
            </a:pPr>
            <a:r>
              <a:rPr lang="en-US" sz="2000" u="sng" dirty="0"/>
              <a:t>Protections at the Workplace: </a:t>
            </a:r>
          </a:p>
          <a:p>
            <a:pPr lvl="2"/>
            <a:r>
              <a:rPr lang="en-US" sz="2000" dirty="0"/>
              <a:t>    Title IX and Title VII</a:t>
            </a:r>
            <a:endParaRPr lang="en-US" dirty="0"/>
          </a:p>
          <a:p>
            <a:pPr marL="1200150" lvl="2" indent="-285750">
              <a:buFont typeface="Arial"/>
              <a:buChar char="•"/>
            </a:pPr>
            <a:r>
              <a:rPr lang="en-US" sz="2000" u="sng" dirty="0"/>
              <a:t>Protections in your Personal Life: </a:t>
            </a:r>
          </a:p>
          <a:p>
            <a:pPr lvl="2"/>
            <a:r>
              <a:rPr lang="en-US" sz="2000" dirty="0"/>
              <a:t>    Title 42, Section 10606: Public Health and Welfare, Victim's Rights </a:t>
            </a:r>
            <a:endParaRPr lang="en-US" dirty="0"/>
          </a:p>
        </p:txBody>
      </p:sp>
    </p:spTree>
    <p:extLst>
      <p:ext uri="{BB962C8B-B14F-4D97-AF65-F5344CB8AC3E}">
        <p14:creationId xmlns:p14="http://schemas.microsoft.com/office/powerpoint/2010/main" val="4227098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F1DFAC-2375-4567-BAA5-30AE0B9E2A3B}"/>
              </a:ext>
            </a:extLst>
          </p:cNvPr>
          <p:cNvSpPr txBox="1"/>
          <p:nvPr/>
        </p:nvSpPr>
        <p:spPr>
          <a:xfrm>
            <a:off x="1608881" y="451412"/>
            <a:ext cx="4749478" cy="707886"/>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u="sng" dirty="0">
                <a:solidFill>
                  <a:schemeClr val="bg1"/>
                </a:solidFill>
              </a:rPr>
              <a:t>POST-IT ACTIVITY </a:t>
            </a:r>
          </a:p>
        </p:txBody>
      </p:sp>
      <p:sp>
        <p:nvSpPr>
          <p:cNvPr id="3" name="TextBox 2">
            <a:extLst>
              <a:ext uri="{FF2B5EF4-FFF2-40B4-BE49-F238E27FC236}">
                <a16:creationId xmlns:a16="http://schemas.microsoft.com/office/drawing/2014/main" id="{BEBD0282-9B89-474F-9C5E-CDE5C8C3B61E}"/>
              </a:ext>
            </a:extLst>
          </p:cNvPr>
          <p:cNvSpPr txBox="1"/>
          <p:nvPr/>
        </p:nvSpPr>
        <p:spPr>
          <a:xfrm>
            <a:off x="2735604" y="1886793"/>
            <a:ext cx="5540415" cy="1785104"/>
          </a:xfrm>
          <a:prstGeom prst="rect">
            <a:avLst/>
          </a:prstGeom>
          <a:solidFill>
            <a:schemeClr val="accent4"/>
          </a:solidFill>
          <a:ln w="28575">
            <a:solidFill>
              <a:schemeClr val="tx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500" b="1" dirty="0"/>
              <a:t>"STICK IT TO LOVE" </a:t>
            </a:r>
          </a:p>
        </p:txBody>
      </p:sp>
    </p:spTree>
    <p:extLst>
      <p:ext uri="{BB962C8B-B14F-4D97-AF65-F5344CB8AC3E}">
        <p14:creationId xmlns:p14="http://schemas.microsoft.com/office/powerpoint/2010/main" val="30711946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90</TotalTime>
  <Words>462</Words>
  <Application>Microsoft Office PowerPoint</Application>
  <PresentationFormat>Widescreen</PresentationFormat>
  <Paragraphs>106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Circuit</vt:lpstr>
      <vt:lpstr>Relationship Wellness</vt:lpstr>
      <vt:lpstr>Relationships</vt:lpstr>
      <vt:lpstr>Brene Brown on Boundaries</vt:lpstr>
      <vt:lpstr>What are Boundaries?</vt:lpstr>
      <vt:lpstr>How can we learn to set Boundaries</vt:lpstr>
      <vt:lpstr>PowerPoint Presentation</vt:lpstr>
      <vt:lpstr>PowerPoint Presentation</vt:lpstr>
      <vt:lpstr>PowerPoint Presentation</vt:lpstr>
      <vt:lpstr>Healthy and unhealthy relationships </vt:lpstr>
      <vt:lpstr>PowerPoint Presentation</vt:lpstr>
      <vt:lpstr>PowerPoint Presentation</vt:lpstr>
      <vt:lpstr>PowerPoint Presentation</vt:lpstr>
      <vt:lpstr>PowerPoint Presentation</vt:lpstr>
    </vt:vector>
  </TitlesOfParts>
  <Company>Colorado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 WEllness</dc:title>
  <dc:creator>Pierce,Jan</dc:creator>
  <cp:lastModifiedBy>Pierce,Jan</cp:lastModifiedBy>
  <cp:revision>1005</cp:revision>
  <dcterms:created xsi:type="dcterms:W3CDTF">2019-02-25T21:24:14Z</dcterms:created>
  <dcterms:modified xsi:type="dcterms:W3CDTF">2019-04-02T18:45:45Z</dcterms:modified>
</cp:coreProperties>
</file>