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7" r:id="rId1"/>
  </p:sldMasterIdLst>
  <p:notesMasterIdLst>
    <p:notesMasterId r:id="rId13"/>
  </p:notesMasterIdLst>
  <p:sldIdLst>
    <p:sldId id="256" r:id="rId2"/>
    <p:sldId id="257" r:id="rId3"/>
    <p:sldId id="259" r:id="rId4"/>
    <p:sldId id="273" r:id="rId5"/>
    <p:sldId id="274" r:id="rId6"/>
    <p:sldId id="275" r:id="rId7"/>
    <p:sldId id="260" r:id="rId8"/>
    <p:sldId id="261" r:id="rId9"/>
    <p:sldId id="269" r:id="rId10"/>
    <p:sldId id="262"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386D4B-349B-42E3-8B29-A4AFE51F3E75}" type="datetimeFigureOut">
              <a:rPr lang="en-US" smtClean="0"/>
              <a:t>2/12/2019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5C404-8716-4025-8EE0-E7E214B8376F}" type="slidenum">
              <a:rPr lang="en-US" smtClean="0"/>
              <a:t>‹#›</a:t>
            </a:fld>
            <a:endParaRPr lang="en-US"/>
          </a:p>
        </p:txBody>
      </p:sp>
    </p:spTree>
    <p:extLst>
      <p:ext uri="{BB962C8B-B14F-4D97-AF65-F5344CB8AC3E}">
        <p14:creationId xmlns:p14="http://schemas.microsoft.com/office/powerpoint/2010/main" val="2708029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9</a:t>
            </a:fld>
            <a:endParaRPr lang="en-US"/>
          </a:p>
        </p:txBody>
      </p:sp>
    </p:spTree>
    <p:extLst>
      <p:ext uri="{BB962C8B-B14F-4D97-AF65-F5344CB8AC3E}">
        <p14:creationId xmlns:p14="http://schemas.microsoft.com/office/powerpoint/2010/main" val="3982110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74352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43543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2234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4344081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379478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3845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6681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910611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7701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86312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91843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56620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42398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44593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24942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1182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2/12/2019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13023837"/>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Sandra.Hodgin@colostate.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6E78D-5E6F-4CA2-AA8E-7FCD612300F7}"/>
              </a:ext>
            </a:extLst>
          </p:cNvPr>
          <p:cNvSpPr>
            <a:spLocks noGrp="1"/>
          </p:cNvSpPr>
          <p:nvPr>
            <p:ph type="ctrTitle"/>
          </p:nvPr>
        </p:nvSpPr>
        <p:spPr>
          <a:xfrm>
            <a:off x="2692867" y="2357306"/>
            <a:ext cx="5988785" cy="1518408"/>
          </a:xfrm>
        </p:spPr>
        <p:txBody>
          <a:bodyPr>
            <a:noAutofit/>
          </a:bodyPr>
          <a:lstStyle/>
          <a:p>
            <a:r>
              <a:rPr lang="en-US" sz="8000" b="1" dirty="0">
                <a:solidFill>
                  <a:schemeClr val="accent4">
                    <a:lumMod val="75000"/>
                  </a:schemeClr>
                </a:solidFill>
              </a:rPr>
              <a:t>TITLE IX </a:t>
            </a:r>
          </a:p>
        </p:txBody>
      </p:sp>
      <p:sp>
        <p:nvSpPr>
          <p:cNvPr id="3" name="Subtitle 2">
            <a:extLst>
              <a:ext uri="{FF2B5EF4-FFF2-40B4-BE49-F238E27FC236}">
                <a16:creationId xmlns:a16="http://schemas.microsoft.com/office/drawing/2014/main" id="{BCB9D769-9F7E-4DBB-988B-4A22CF54508A}"/>
              </a:ext>
            </a:extLst>
          </p:cNvPr>
          <p:cNvSpPr>
            <a:spLocks noGrp="1"/>
          </p:cNvSpPr>
          <p:nvPr>
            <p:ph type="subTitle" idx="1"/>
          </p:nvPr>
        </p:nvSpPr>
        <p:spPr>
          <a:xfrm>
            <a:off x="3166399" y="4839672"/>
            <a:ext cx="7486664" cy="1768368"/>
          </a:xfrm>
        </p:spPr>
        <p:txBody>
          <a:bodyPr>
            <a:normAutofit lnSpcReduction="10000"/>
          </a:bodyPr>
          <a:lstStyle/>
          <a:p>
            <a:r>
              <a:rPr lang="en-US" sz="4000" b="1" dirty="0">
                <a:solidFill>
                  <a:schemeClr val="tx1"/>
                </a:solidFill>
                <a:effectLst>
                  <a:outerShdw blurRad="38100" dist="38100" dir="2700000" algn="tl">
                    <a:srgbClr val="000000">
                      <a:alpha val="43137"/>
                    </a:srgbClr>
                  </a:outerShdw>
                </a:effectLst>
              </a:rPr>
              <a:t>Sandra E. Hodgin, PhD</a:t>
            </a:r>
          </a:p>
          <a:p>
            <a:r>
              <a:rPr lang="en-US" sz="2700" b="1" dirty="0">
                <a:solidFill>
                  <a:schemeClr val="accent1"/>
                </a:solidFill>
                <a:effectLst>
                  <a:outerShdw blurRad="38100" dist="38100" dir="2700000" algn="tl">
                    <a:srgbClr val="000000">
                      <a:alpha val="43137"/>
                    </a:srgbClr>
                  </a:outerShdw>
                </a:effectLst>
                <a:hlinkClick r:id="rId2">
                  <a:extLst>
                    <a:ext uri="{A12FA001-AC4F-418D-AE19-62706E023703}">
                      <ahyp:hlinkClr xmlns:ahyp="http://schemas.microsoft.com/office/drawing/2018/hyperlinkcolor" val="tx"/>
                    </a:ext>
                  </a:extLst>
                </a:hlinkClick>
              </a:rPr>
              <a:t>Sandra.Hodgin@colostate.edu</a:t>
            </a:r>
            <a:r>
              <a:rPr lang="en-US" sz="2700" b="1" dirty="0">
                <a:solidFill>
                  <a:schemeClr val="accent1"/>
                </a:solidFill>
                <a:effectLst>
                  <a:outerShdw blurRad="38100" dist="38100" dir="2700000" algn="tl">
                    <a:srgbClr val="000000">
                      <a:alpha val="43137"/>
                    </a:srgbClr>
                  </a:outerShdw>
                </a:effectLst>
              </a:rPr>
              <a:t> </a:t>
            </a:r>
          </a:p>
          <a:p>
            <a:r>
              <a:rPr lang="en-US" sz="2700" dirty="0">
                <a:solidFill>
                  <a:schemeClr val="accent1"/>
                </a:solidFill>
                <a:effectLst>
                  <a:outerShdw blurRad="38100" dist="38100" dir="2700000" algn="tl">
                    <a:srgbClr val="000000">
                      <a:alpha val="43137"/>
                    </a:srgbClr>
                  </a:outerShdw>
                </a:effectLst>
              </a:rPr>
              <a:t>Office #: (970) 491-1557</a:t>
            </a:r>
          </a:p>
          <a:p>
            <a:endParaRPr lang="en-US" sz="2700" b="1" dirty="0">
              <a:solidFill>
                <a:schemeClr val="tx1"/>
              </a:solidFill>
              <a:effectLst>
                <a:outerShdw blurRad="38100" dist="38100" dir="2700000" algn="tl">
                  <a:srgbClr val="000000">
                    <a:alpha val="43137"/>
                  </a:srgbClr>
                </a:outerShdw>
              </a:effectLst>
            </a:endParaRPr>
          </a:p>
          <a:p>
            <a:endParaRPr lang="en-US" sz="40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29125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1894980" y="2067071"/>
            <a:ext cx="9398000" cy="1930400"/>
          </a:xfrm>
        </p:spPr>
        <p:txBody>
          <a:bodyPr>
            <a:noAutofit/>
          </a:bodyPr>
          <a:lstStyle/>
          <a:p>
            <a:pPr algn="l"/>
            <a:r>
              <a:rPr lang="en-US" sz="2500" dirty="0"/>
              <a:t>“No person in the United States shall, </a:t>
            </a:r>
            <a:br>
              <a:rPr lang="en-US" sz="2500" dirty="0"/>
            </a:br>
            <a:r>
              <a:rPr lang="en-US" sz="2500" dirty="0"/>
              <a:t>on the </a:t>
            </a:r>
            <a:r>
              <a:rPr lang="en-US" sz="2500" u="sng" dirty="0"/>
              <a:t>basis of sex</a:t>
            </a:r>
            <a:r>
              <a:rPr lang="en-US" sz="2500" dirty="0"/>
              <a:t>, be excluded from participation in, be denied the benefits of, or be </a:t>
            </a:r>
            <a:r>
              <a:rPr lang="en-US" sz="2500" u="sng" dirty="0"/>
              <a:t>subjected to discrimination </a:t>
            </a:r>
            <a:r>
              <a:rPr lang="en-US" sz="2500" dirty="0"/>
              <a:t>under any education program or activity receiving Federal financial assistance.”  </a:t>
            </a:r>
          </a:p>
        </p:txBody>
      </p:sp>
      <p:sp>
        <p:nvSpPr>
          <p:cNvPr id="4" name="TextBox 3">
            <a:extLst>
              <a:ext uri="{FF2B5EF4-FFF2-40B4-BE49-F238E27FC236}">
                <a16:creationId xmlns:a16="http://schemas.microsoft.com/office/drawing/2014/main" id="{9AB10E97-884B-4295-BF40-BFD47A7D4461}"/>
              </a:ext>
            </a:extLst>
          </p:cNvPr>
          <p:cNvSpPr txBox="1"/>
          <p:nvPr/>
        </p:nvSpPr>
        <p:spPr>
          <a:xfrm>
            <a:off x="1777534" y="792157"/>
            <a:ext cx="8572500" cy="630942"/>
          </a:xfrm>
          <a:prstGeom prst="rect">
            <a:avLst/>
          </a:prstGeom>
          <a:noFill/>
        </p:spPr>
        <p:txBody>
          <a:bodyPr wrap="square" rtlCol="0">
            <a:spAutoFit/>
          </a:bodyPr>
          <a:lstStyle/>
          <a:p>
            <a:r>
              <a:rPr lang="en-US" sz="3500" b="1" u="sng" dirty="0">
                <a:solidFill>
                  <a:schemeClr val="accent4">
                    <a:lumMod val="75000"/>
                  </a:schemeClr>
                </a:solidFill>
                <a:effectLst>
                  <a:outerShdw blurRad="38100" dist="38100" dir="2700000" algn="tl">
                    <a:srgbClr val="000000">
                      <a:alpha val="43137"/>
                    </a:srgbClr>
                  </a:outerShdw>
                </a:effectLst>
              </a:rPr>
              <a:t>Title IX</a:t>
            </a:r>
            <a:r>
              <a:rPr lang="en-US" sz="3500" b="1" u="sng" dirty="0">
                <a:solidFill>
                  <a:schemeClr val="accent4">
                    <a:lumMod val="75000"/>
                  </a:schemeClr>
                </a:solidFill>
              </a:rPr>
              <a:t>, Education Amendment of 1972 </a:t>
            </a:r>
          </a:p>
        </p:txBody>
      </p:sp>
    </p:spTree>
    <p:extLst>
      <p:ext uri="{BB962C8B-B14F-4D97-AF65-F5344CB8AC3E}">
        <p14:creationId xmlns:p14="http://schemas.microsoft.com/office/powerpoint/2010/main" val="420056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462EE-11B9-413C-8C96-A5329D1493B9}"/>
              </a:ext>
            </a:extLst>
          </p:cNvPr>
          <p:cNvSpPr>
            <a:spLocks noGrp="1"/>
          </p:cNvSpPr>
          <p:nvPr>
            <p:ph type="title"/>
          </p:nvPr>
        </p:nvSpPr>
        <p:spPr>
          <a:xfrm>
            <a:off x="1779558" y="657836"/>
            <a:ext cx="7531100" cy="1079501"/>
          </a:xfrm>
        </p:spPr>
        <p:txBody>
          <a:bodyPr>
            <a:noAutofit/>
          </a:bodyPr>
          <a:lstStyle/>
          <a:p>
            <a:r>
              <a:rPr lang="en-US" sz="4000" b="1" dirty="0"/>
              <a:t>History of Title IX and its campus influence today </a:t>
            </a:r>
          </a:p>
        </p:txBody>
      </p:sp>
      <p:sp>
        <p:nvSpPr>
          <p:cNvPr id="3" name="Content Placeholder 2">
            <a:extLst>
              <a:ext uri="{FF2B5EF4-FFF2-40B4-BE49-F238E27FC236}">
                <a16:creationId xmlns:a16="http://schemas.microsoft.com/office/drawing/2014/main" id="{CC27F985-5F34-4316-97B9-DE9923279C14}"/>
              </a:ext>
            </a:extLst>
          </p:cNvPr>
          <p:cNvSpPr>
            <a:spLocks noGrp="1"/>
          </p:cNvSpPr>
          <p:nvPr>
            <p:ph idx="1"/>
          </p:nvPr>
        </p:nvSpPr>
        <p:spPr>
          <a:xfrm>
            <a:off x="1828006" y="2177182"/>
            <a:ext cx="8840788" cy="3814618"/>
          </a:xfrm>
        </p:spPr>
        <p:txBody>
          <a:bodyPr>
            <a:noAutofit/>
          </a:bodyPr>
          <a:lstStyle/>
          <a:p>
            <a:pPr fontAlgn="base"/>
            <a:r>
              <a:rPr lang="en-US" sz="2700" dirty="0">
                <a:solidFill>
                  <a:schemeClr val="tx1"/>
                </a:solidFill>
              </a:rPr>
              <a:t>Bernice Sandler (“Godmother of Title IX”)</a:t>
            </a:r>
          </a:p>
          <a:p>
            <a:pPr fontAlgn="base"/>
            <a:r>
              <a:rPr lang="en-US" sz="2700" dirty="0">
                <a:solidFill>
                  <a:schemeClr val="tx1"/>
                </a:solidFill>
              </a:rPr>
              <a:t>1972 Title IX Education Amendment​</a:t>
            </a:r>
          </a:p>
          <a:p>
            <a:pPr fontAlgn="base"/>
            <a:r>
              <a:rPr lang="en-US" sz="2700" dirty="0">
                <a:solidFill>
                  <a:schemeClr val="tx1"/>
                </a:solidFill>
              </a:rPr>
              <a:t>Supreme Court Decisions​</a:t>
            </a:r>
          </a:p>
          <a:p>
            <a:pPr fontAlgn="base"/>
            <a:r>
              <a:rPr lang="en-US" sz="2700" dirty="0">
                <a:solidFill>
                  <a:schemeClr val="tx1"/>
                </a:solidFill>
              </a:rPr>
              <a:t>Department of Education’s Office of Civil Rights​ (1997 &amp; 2001 Guidance Letters) </a:t>
            </a:r>
          </a:p>
          <a:p>
            <a:pPr fontAlgn="base"/>
            <a:r>
              <a:rPr lang="en-US" sz="2700" dirty="0">
                <a:solidFill>
                  <a:schemeClr val="tx1"/>
                </a:solidFill>
              </a:rPr>
              <a:t>NEW Proposed Regulations (Comment Period Closed January 28</a:t>
            </a:r>
            <a:r>
              <a:rPr lang="en-US" sz="2700" baseline="30000" dirty="0">
                <a:solidFill>
                  <a:schemeClr val="tx1"/>
                </a:solidFill>
              </a:rPr>
              <a:t>th</a:t>
            </a:r>
            <a:r>
              <a:rPr lang="en-US" sz="2700" dirty="0">
                <a:solidFill>
                  <a:schemeClr val="tx1"/>
                </a:solidFill>
              </a:rPr>
              <a:t> : </a:t>
            </a:r>
            <a:r>
              <a:rPr lang="en-US" sz="2700" b="1" i="1" dirty="0">
                <a:solidFill>
                  <a:schemeClr val="tx2">
                    <a:lumMod val="75000"/>
                  </a:schemeClr>
                </a:solidFill>
                <a:effectLst>
                  <a:outerShdw blurRad="38100" dist="38100" dir="2700000" algn="tl">
                    <a:srgbClr val="000000">
                      <a:alpha val="43137"/>
                    </a:srgbClr>
                  </a:outerShdw>
                </a:effectLst>
              </a:rPr>
              <a:t>Regulations.gov</a:t>
            </a:r>
            <a:r>
              <a:rPr lang="en-US" sz="2700" i="1" dirty="0">
                <a:solidFill>
                  <a:schemeClr val="tx1"/>
                </a:solidFill>
                <a:effectLst>
                  <a:outerShdw blurRad="38100" dist="38100" dir="2700000" algn="tl">
                    <a:srgbClr val="000000">
                      <a:alpha val="43137"/>
                    </a:srgbClr>
                  </a:outerShdw>
                </a:effectLst>
              </a:rPr>
              <a:t> </a:t>
            </a:r>
            <a:r>
              <a:rPr lang="en-US" sz="2700" dirty="0">
                <a:solidFill>
                  <a:schemeClr val="tx1"/>
                </a:solidFill>
              </a:rPr>
              <a:t>) </a:t>
            </a:r>
          </a:p>
        </p:txBody>
      </p:sp>
      <p:sp>
        <p:nvSpPr>
          <p:cNvPr id="4" name="AutoShape 2" descr="data:image/png;base64,%20iVBORw0KGgoAAAANSUhEUgAAAK8AAACvCAYAAAH8lb7jAAAAAXNSR0IArs4c6QAAAARnQU1BAACxjwv8YQUAAAAJcEhZcwAADsMAAA7DAcdvqGQAAP+lSURBVHhe7L0FQFzLsgW6ZhjcJQQiBOJC3N3d3d3lxE7c3d3d3d3d3T0hhiRYILjvv6oHkhw/V997//+6h0uY2dJdXbKqu7pah79JBXrNdg2KNS3/Odr9GPa0jE39+A/pTx+svbPUdP02oKS3LW4+/QzvbM548i6MXwBFPf1wrOt6pC/k87vP+N0Ptde2msmwpUjhv5f1LIk+q26qz2/NrIOnvuEo7OWEQj8fgaXBBLGJyRhV6WTYtAFbndRFqaRP/f2NTh0pod1IeQtzcxO+QcO8Q89QO+dzaPM6objeA63SF0ehgccRv7MtetfJqZo241ItR+2NNfvxnX7R4lNHS2jPsRGbz/tgea9SKJKcHXt97vGiFOj0OjT2LIF9b2+oazXNBNmt6qPYgmFISUrGwyWNUACZoPOKUc/81mLpfo2VfRASEY87r0JQLCUL9vnc5kOTkZgQi2aDysDkWFk0X9UYzYPGosX1LvCJPYDkWX2RMYMdCg48hLmPb8Ou1cq58rxvLdY12aT1qpkTjUt6IMw/DuksH6LKxx3yDTDoEBAWA8tSmRBbwgvI4gCsYMvr58HeGutR0KEjii/rhyEN8mLu/qv4srW38bky+kKvAyI07Y2NtvvYaw0mOuGZ8cfMREPdPBpcbY1/L2+qIbuLhg2tNNuM6dX1WbvN09Boo3bkjp9Wa8SIJfJcoN5OLTw6Qeu85Kq6yMGJN8kDMtlrWNtCs3Cz1LCznTasq7m2fIGjhmm1NQwor2FxYw3O1pr2ykrbxfsqjDmppeu0i42z1oxNJhusLQywN/uChS1qovnZrsCrYODoCxTJo8O9drWAOVeAFt6AKaVl3S0gOh7I7Qq0LwqsvondS29iyMHH8AuNRnKCAfoszZe4XZ1aC3kz2uPxwElISowDzr0F7CxgPaQ67g1tDlBe4WELLL8G6zWXgaWNjUzK7AiYGfjwYvCy248PvolIjk7gd3HQR1voKj6h0CelaHByCILB1AL4qSxQLSeiZ53CKe0IwO+aO38G2hVF9OIWwFB+ZkqBOvUSuOMLrLqOdxFNkM45FLAwhVs6a+hDwjIfXnL8Be6/DMa9t+yq0LEXQHwS0KcsanSOBoYfwe5reui23FWtRlAU4MQeeLsDp18BPUvzJg3B4ewBG/E5MJZyfKRBzOMP4TC3NkXRBaMpXEmw+crWnGRrYtmtmrkBK1OcP7QWnhn1aObyGQdP8AWhkcCTT8DseliXexoVhveYJoLShAq5fYwKUjbLO8THsoWGRL7XFOsH7QLuBwCFMwIlMwMLGyE4oSzy5jDBnhNJuP+QPcrP1nq7Qat4DLb29ijhOlAeBWdbc1zsN8uoIG/v5NayThvF3mhoU/gOVjc9g6Pvj6Lz4IqIzm2DD+MKwsPpONX1KyYNsEDumk+g0xl4eRIsTYIRm+yGFquvwMxMh4REmq47eTKoFmct9oIv0JFtFth2txgM+hjemIz18y7i8YjG8LAxPrRPG3Pk9NSjebaiyGh1WrUqLtkFdsmtsW94RRTI4oSICUOAj8U/qQcL9SxxKeJLVDzMOdrmIyahWc7C6uHezoux6WAiBnUyw8VbSSiS1wRTlscjUbPjXVTK+E5Y+WwGmkw7izuvQ2FXIMioGz+SqLOoJRqu12zbbtdMm63X8uXQf1Pt9C46rWJxg/r3o8O8tvFmLTA8VsvSc68mSlZu0PhL8hyh3zxde2ul6YasoLglK1nNRsvl85kSkGgKJFMZzKhx+hRMb1tYJAuj11ALLc1QzuvN5SvzJlZIfcxvHyxk0WTNEke72L6BkQ44Oroyxm5/iCwU+lefIhEUEYfAL7HInckeL/y+InLiENj+Xvf/jMoOHrdc9aDhVtVV9dNoi1Z12GhNe2+hIf+NTKmX/ob+3puyHzN3K/u2srlp4ucPawY+5G3C5z+lb1Lxa1q0vv7jmatpd9nKcZPd4z5H2h0vn7/Y/f5rb6egwRYtRQa62NkyqZf/DSp3LF2unrO1qLhErfzoE1rNSWe0Oz4hRjY03qgcgvw7Jj6Jxn+dFvNE2e7f0C9YsXRjncC+B1u5utpZwsnagNikFHz4FItHP09F/ow0NqbJOHivPBpt7g6aQ2gHOyIxOQVmzbcD+9v94lnf/mgweujWk68LtimYxRG3fEKJGZKwoWNVtMheAHt87vAKudTYuGbZC+KkzzDUWuqJSzNro8LYk7Rq5OqB7w///haONkTTMjvgSteeOO1Pg05qfrYbkNMF2PMIKESjdOgpkCM9tnXbAVMzc3TceAFPFrVC1t77cazTCtRpcO37M0XjhC4+/awt31RX+b3KhaBlzOBFh9lSw6ZWGhY01JDZQaOZ1LCMg7qxlaZ9tjc63gZbtUpjT6pnTF3R/J08U0mFbshSiJ2oO/UcnJyX0UbocL5aRfgnBgFX3tPS0KQ+DwSCiQWdrclfaiWVQ3eiNpKTk/Bs1C2cnVgDuqabcMYnl6c8Ews3NdXWnHmlod56LfG5oxb2qISGWrk0zGHL1rXUejai6zcyV9Pbm2uwpWI4WmmwNFWf5cxekB7ahxKTqkD11xsHQntFrEAx8g2JVt3ac/yNhoIZ+KI8mk4PLZ0zlWFpUy2zO41R3zJa+aI0Qh6O2oBVfHlmwgM+YtOe+1r0EzeNLVYPbzp2UJyJbcG6E8oXb41Dt/0wvFhp5Dv+AKiVhy7nAjCkImLcnZVrimhSFGu0i1hSuQGw9zFuWlCbiecwoSZqa0WQ3v4TNt8vgIp50+NQh6EG/S2/LNh/0xfrCQT3vKG2iqvvvFP1BrMv4kxVuiFaOHTagW5H0tHKJWNYK363iw24zHG69RE9vszC7aAZ5BdxTD02iqTvWOQm7r0Ogau9Bc2gGfaXXAW0LqS+FKrWKRqjbh3ExmnmygOj9z7MWpeAEV1pRt3EU7uh06N8lHs/hIXGoA4FQGRCX8ebb6ZnDfgSA3OTEDTyyoWJhYcZZVeoQlaUaPYaHykU1o99KTFmqF69OWY40Ex0LgEQk6wfNh91PMgioiRKHArMHbVCX29V/5XqAfzg1qt52PP6CQoUyE+IFaJag7KeeHy2HQrXu4ToWMK1MToqDx1FznToGFQeOyusIwsfwTB6MSwFrJMeLxvZW/1DaZ2ICn+2HQnQLl9Yr+094aPFPsuutetcSdNe2mtj+lLM5PUvKUUuVlr880xKihJfuGshD0tpxYYdpUvboEU+clXiptTv6xN3rc7WdbjBViYn67C7Ryl5Bgq4LEBO+y3YsC8RM1bHo1VtAyb0JwTTJeL0x134mpCLbDdFy7XfXB1RkktBXKnzSGmevfcnnZvhDMK2tELVQq5E7TfYNBM8ChmEB8+TcfleEo6vtkIkWTFvfTwmLk5WD7U0+aweOqRhPoLufNBmkwN8qHrBL4hetxxtcJqga6/tVPfTfk6sUQGM+lm+ua665sCtj5pp883a8ys55fNv9N0SpVKGDks1M0t3HBpVGZ0WX8U9ny/Gq+Is+Zsox5xeWgCjOT12XCJ0FmaInDIANnm//OJZv3mwkPbKTtMR7Ysx0sTgmOixb1gllKIIVptwWjX5OY0QiNvvD5iBwpWe/uY5v/vgNEp67aTNOFsNY441okaylUIJ5ng8dAIOPi+gjem18w995p8++K/IssHGYgta7Lndo+xp9cLrH71w1icnHnxidJVgCk+HL6ia4yUB6wdkdA6iq7NFxy2tl+2etLBv6iP+YfqHGvzzvA4f5jTY5+E4fg7CYyxhY2WGuIRkJEnYQaVrU94LO699QDJNyuulDZGj70EErmuO0Kg45O1/GD83ZBh48BmKZnXG3TdhuNFvNrwzfIZN+6NmuFuMoP2v6Q9Zn0YNxvy8LfYFIzsq/dwr1TyQLZKGkXpJeeleLTuSYhgDHO2s/t48sLxqrFChn49iYZfiSN9lNzslswhQjc1JA/wqIIJ2MgmlFg7EviBGNB7PEmqMGKmlvOZ7/oL+kMNLN9QNjE0yc514vgUiqOe6euuxaWhFdJh7GdqhjvCkr4+L+YRPo0fxIRp2+9znb2PD5LFNs5bA3rfGSQ71Gi0BzXKUwKevjsgwdSq1rwoaTKfh5lc9auRQmNi96x7GGfQVs/pAlyPyb45+9b2uiS+IHYjJ7vqEarpUz3vsnp/6vWVnNe3Q8b3KXKb9aK8s6aXfaI5l8mo6Bu4lSlbXMLq65pg/Kx2zj5YuZw4tXYYsvM78h/veapFP02kmjbZqgV9p2fjsuYeead2XX9fWnXujubRbod2/XPA3HP9FLwbM7vzxtE+ezG2r1Ua+zPZoNOM8r9ChagF37G7UHmcDrqBZtiIYv28lsmXPDStrGzTfTE13pwdbQHPcqbgxrq9LXzr2BDCZcT3Dc8RSPIkfEcxgNqsTdjpNxMtn91CqiAMqZ+yKM+97oP4aTyTu6Ui8szm1NUbSZvSDLmfEt3Z++8e8NY0fTTtfM39IrJX6u3aRjPi5fl7UmnwSJ3oBYYxJxc41ez0YhA5AOhvG/Q7AdYKv4VXU3AvGsJHDKwPjTmDPXAs0e1cMmM+O9KXLlZAygLawASP1B/7EpE+AUdWAfvtAjqt3NsuTBxmnbMfnsDgk720n8z2KYeI6dNmiVVuNSldrR3HGE/lDYqzUB81KeeD4PX+iw2M41tsVVTINhF7PULQl3fZiKkkT/m5REGDoVFwjYmy7lf6fjelCHDD6OLC6BZpZ1YWOEb4jMQeKEi55sHMtCFQeMjgXDGxPj2FrBjCMbdGzmHKaSLDA+yF9qQkaTMjpRwsawGdpY+gGroDmo3CckcPaOwtN99Ny7BtTFbeIhmbsZ+/pFa4NDIB/dBNYWFihvj9jYxlWgV0S8YfHopV3FHbkZawYnYiM+69ifD8z9BgbhxUTLNDLrQ6wjSCodWFU2nAQF27SQchI5HWVVwLrbiuPhBKZAZq93nFuqNJkpvqqhFMN5Fk0jYDWgEMjKqFoNmdMWNYOWx4VraRD3idmtxe3jn9ncRhDN92Fb0gM4na0wfkTZRFpsoEwLBTdH40ACpBLEtWKPApnTOlDb35QMzug+MCJonTujRrqA/PM0KgvRWRDK0z7eBKjXmc1XnPtPVpGP8fOevWN19bMpcQH7pTzfmWwyXYkLKkXma23oNS8nDg0pgIaTDkLU/rrxCgNHyaMhy59+8X1auZ6eXjTXQ6n+GHKTDU+/HSnGtjz7BWVrCiO+99BnaYcTpkXfMAhTSUbKx2iYjhSMlFGUAsb4tAlVEIZPI6Ew6TKCM9AwMtADRfeYIzDc0zJX5fumJztscf4EKGOVFaCYLQqgGvlKuBjbGv03n4GX+mc8no44sn7MIXAtTm9FRD/7GoTiWZlPODqYo381OLi2Z2REsfIhbTj+TX0GNaSypIX6F9OfYaVzdSvKEei8Km1VWPH9WNj82UA7gWi3JK9QJ08CLfiMy77sCNm8Lz4EFM2sqEcRWnswjGUYSfjO3CHjfULx8Fy6+Af34qSEkcdtkEBtuX42KpGwU01D/yl6QPvZU5OP2Wa8ZNUal3wLlY3O423EU3wKrwTmm1kI8UsneVQEvgp0TjF0LcIRYUyZnrgIV4ct8W8DfFYuiUBF7dYo2K7aPWsVZMsERCsYe2eeMTF8TFhHAJLKpnMjLWk8jL6xV0/LO+2EY0KzYCb9VUI+voFEassar5TjIIuxdKMD0g2AnBtb3vCsnTY/rAorE398TKso0L8oaNscLBPHwZGNYAnn2lZKH9CdMd4G4pEZ1uUb++Mcq3fYu8pX4SwUTJ8QtuOJCB/3WfwzZ8DwUki/3ytjExPuvgVV/CyQ3W8nFcfLukz4MqnRWi4sae6L3JrK8zrTNNIejBkIvrPnOTMOwE7b3+dNp/hN0kM9w0x/vLvEYvRwIuaTTrntx4JlvUx1qytGmI1OF5OwDsC2wFsNMHPwrXn4WZ5BVvnFsD1+0kqrJrY3xwNOh9B8EeG+TILWiwjTE0pPtSVGUFlsHvuDTwKaoPHX/pRX0rACW1w6DnNJsm27Q4MXn+Hj07CsVe038+8f0DHJc9Xejqn9/l880fBjUFel6rZMX3/U8VdbW5n7HnOyJGNTGdxFyXdRuHwuzN8ZxKy2B5BHqc1sGFgJ+O1blciuo6Oga21Dk1qGLBhLq2HwmEaTvnuQpJmiZjEDHA0f4Fs9jtxK3AKRyIRZiahGLH/Ep4HMTSjTjQh8hPQLT+fx42FW6EPqq2Kw4puVr6Qr+ce87jJg/D5axye0REYGEgK6QatY4BzE7Wz1Ieb1VXGl3HIar+bv+NR3HWMamw8GzV/XbxqbLXSBrSqa4qN+xNhyPEVdx4nIzBEQ43MLRGdkBn2Zj4okX40rAyBvNcfJV2qo+HKV8jkXhjZGd3GUixP3Kc4UhEf/DTzW2OFvnP4B0p44aJZjpoHGio40+aGfo1HOkdLBDM0hokJXg8dj0eB07B8xT6cObnLeNOvyJxSE0+Y/CPVq2xAlgx6nLidDw/ZmTxzuzFAdkJrcvMUG3hkdBX8vPEurr0IRgwZ5zBuYaOEve0Opt7+1ySxkgp+idjGbL+vfsvs2pyDTxW6Uj/8fvceBsHv7bSVEy21PNn0mrODTrO31WkZ0+u1iiVNtE+XrbWQ+xk0r67zf7hvo3b7dYg2YN1treSIY9qS4y/U588u59K6TOtF+fp9+l0O/5qunyumxcVrqLx6gNE90/C7O1ji7KTq8B5wiHKuw505dTCWrji7ux0O3/5IW6qHG0flXWAU/L/EwtXeXA33qKb5UW/aOXV/45KZsezkKxh0GhKJgc0HrWiScKj9/tTX/i79rQb/SEPntfed1XBvptps/Inn1FwTCg7D3RyeTnjtGw5nNnL/8EpYwYb0rZ0LB275YvaBp8jkbAU/ESmShSERweOGIybJBun7Li6Eq/Ufqi/+W5S+w8LKdUYOT3h+NY+m+Vj/8ueVvTZnbQstV6/Zq5D7pnPqLf80/cMc/mPSdJma7bLQ2/jnSdBMvXQpiEpviLj34HLhCLypE5960b9M/1KD203ut3p9m23dDLpY+Aanxw1fT4b5uaj5DrA2i0eRDH6oku0VSngQ5JsmYN65OtrYve2LxBxrTNz536Jyh6p+feKhpby007x7z9TQcItm2nyL1nvVDe3R+y/frMDOK++1Pdc/qInXokOPqFldWYNdsrG+pr211KataEoU9I/T3+dwlncWscdLxp73yYY6a/vCI50lPoZGY1q7wnj7OUqF9NatGXnQ5cr86MLDz9Gmghe2ESx1pfJdeBIIn8BI47Pos11toxE4bhg6bW//ZuO45TmMX/w1ffd0f0Lz1jWMjDhcKtZyzBzMvzcJjUtnRARdmwAlMWVrzrxGu0VXxfsqShTTR1bklgCUJnDt6dfwkbkIUo1CjFb4XeAmxmnDl8EnPH12tfZW7oijuuAv6C8arOm0dzbalvvFbZwnzYUzATpDf5x+8AnhkQnQNdiAPUMrwoyNekmfXyx1/nfZiZdYQJS17NgLnJtMdCewLdXNnxxbDV82t4Ku4UY8mFsPZQvXh6zlJa9r+6XcwLFr1EV/Qn8qEtJz3c+r+EJyc18HheSEq/Ztt+Pk+OrIk9EODh0Y4yUYsKvTStTN9QRWdsS2SQQ8KfTLpsnEJDkx7nRd7CVczZvFBp+Do0FvCROGPfkYmN6SuWhGOgaivZt9ZuHwM2/fCf12eKQ24e+TcsuNN2ufw2K0ZcdfasWGHNWCI+I0NFiv7b1BZWq0SXt5NYealz5zTiZW3nybJIl4UkDbcfTDt79lKWTLgVNUVHuVEWHabLOWlEJBpnImydwWf+++9l793r6rsjZ2cSvf1Gb8hn5XJESLdUOXI3xzS7h13o3dNz6Qo1Xh0Z2hDx2bdXBLXBvwEI++HoNfdDVkspY5bY369n3AfvinkghXmxT4RtbGjCZNEDlpEJzarkU6OwsYmm3B66WN0HzOJbjTS/Y81AONvJ9kKj1w4u+Kx28a/OFeTs1q+FKs6FMMcRJY8m3n7/pjxJb7iI3TIWH+T4ymt8M/tpe6XubTM1ifV7i5mc8wGAymsGsaiJZho2BubgkLcws0ez4QnvYX8CSsD2UwEYffX8eqNpmwpdk8BWFz9N4PS+rBJyrmFsaNJZYOx7U+c7ui+L7feMZfNNi98+IVl195IJbhkkxmuHXeheQ97ZSmrz71Btqs3rjzaR6vTJ2EJp09fQd2rYPRojFDphln0XhvKwag/HfXnWgwvyrqfxpOLoQhZ/EZ6NKvK9pubq3uMzHJDjvbjoiaOJARiAlioxJwanptNJhxHtULuqulPm1bRwr4L+kXSqem3ocuUp/uHFoJLedeIurSITlJh3uDzyNWK40y7j+hTPfKGDJyMSLDw9CJQ4gQ2ldJVxFwI1NQPUoywGRwupuY5jHjP09+52oDhMXCKigRGxddQGJiAlrnKYY9bx6jvmcJ2E5YhMQE44jqKU8pHLHq2V/C3iLqzZ5JC39rp9dsrf3RrPk67dDtj9qWS2+1bZffac/9wjXU36yFPcr9TYE0f9rMMp4a1rXQYOAw5HPT0KWEhlaFNAysIJZY01mba1jVTMOW1upvuKSujqxvqSGLo0a/reUq4aV9uWVMZdpx9J129FBptTaZrvNOlY109UWgZkLl1F7zfT/QN5HoWvpi5oRkAxpMv4B2sy+ieeksaDjjArR5PXHG77C65tThrdBdbkStY4geLTOS/LCcF7DhNqPo3MDpl4yCm0KTzCOZf6DDUHNwM+uoJTQ1zTWppoqYX9bNCadLlZCSkkITnYRY/RjYWychmNFNnSIZMX7HIzU5nmnqdIxa1PaeagBJNbj95H4rSzD4TNjVFjHb28B3fQtcfRmEwNBAfIn9vtJ4+dIR4xxCczaiP3F2nzLAPQYHkrkk66c/V+TPIZCT2N6EorDxDlCNozn1rPGaSbWMn+1/bJzmcrVVoiGk6XMhnNbD2sIU74OicebRJ3hRjPzD7DC1/r7C6qI00j5wyGhz0XCjtumCj2bRaqsKh1JeOtDOWnPYfDRLB3sN/coaM8/WNOf33hpyu2q928ikBod7bn3j79n8LUO/vpW2aIylhlFVlQjAzZZDnpfXMLzY0Mp4jSxtr2im7T/1Tgt7XFw7f26XlqXLQk3fdJOWf9AhGh5No9vXNm6vrqHiATVBoTisxRng7myJpb1KosO8y1gua4tJBux+cxO73jxDPi0vYitmNi4E07vh4lvgNm07FXN50ZoqsMTwYwDtKB74wdB9J8be2o/+y02wxfG6vAKQ1JnDz8htcrnTDo6MPyMVKtmqG9BrX2nWAhESVxjvho9DzcIZ8fhliPKsb3hfxx2dMa7lHsodu1vkp6mVy2Z5d65/27lozcbeeckhN6FyD5yBF9EcXlL7bqUR58ghFTm0ZjjMB066ux/jHtCDCn4IicPOii/QcmQSlg01QZ/gIkQ+/FwmB7syqpaZzSy0FDKxLROHsoIok4EyayRTVtSH3bU3kHMpMGhP0HhVNBFUAmZ0K47hjb2hq70O2oq+0HnG6XS9ZnRLWHGphinM41TjGpTIhOCIeFzr2hB7Xj1Vn61dNhEnGlPWaI/VnG4iX0gb7eKsh3M6AwL6VkekJNYRJ0wJPY8xn6iAlEUw0MTCy8pUGRuWAEbUCM2WUc2lka3AnAbAiKNAZLyaiae/xMrzGxBtUgY3yGU97xUTlzYLr5/b4LApDAm0UICVhQm+0IBfJxpLSjRmsDZfWAMnKocblasjh3LWeeDEK6VYIcOo7Zk9ETnqDJWKnNt+H2PWmcBcpmUd2YHcbji0gtyVycMljdXzVKc7UhxluWFlc2Mu48KGtCa8hqTj/6bXOqgmsdNTxFISkrB3SEU89adI5n1iprcyjyI+SMDqn8qgKzX6wVtZBLbC3eBRaJy1LDLoiF9P0TzJGsXmNvTFn4BSFAUxUbsfKc6gdh5ajH1A4/xAZS/E53AFFlzBooAjaNCLzuQDO8yRWT3eHKEzmhi5PYWyLAs38rwJp4FdMpo6NMueH8WzvEFmZ2sEfoqAjiKUnp2/7ecB6wLXHXUS2QrQIRggTKQSCKfirbDvp9x8B22iRx24l9MjZABNmZgnkT95NEdZbvlG4jNlVp52WK6xmHMWcSOqq6UFlWNZj5059QJolBegyZSlBJzzAe5TeUdUNYrPeR/sarMLzXNnh9mIzbBjxwzsaCCfMajceZr7EnWVlZA3HxtTVaXwvljM4TFJoizp2X57jN8+BSFFbI1uN29643CytdJY7xwmaFbTFBnSsbVrWiiu5Z6yG+i9F3E/VTLKuyhes4LoYU2n0pjDLmsa1XPAZhKtyn1aihgy4AIbTqsx1Ksr+82RTNGr5d1Qjl445V4weALxjU4Pc2ODydkWcy/DnPLVdiFDHX5p0BknPaZdnwbTmwFGM9SbWi74QFrbtyyeTGmDPQHOsLbSYe4rWpQr79CkimgDSWRz4injiJXMjKLe/L2H9+55hLYvb6BAAXYkhOJIiClTtS47fFCiNEdEyETDjeeB+Ep4m4dhlpg3D/swpCSn+Oi0txSJgUt5EbmUzIbIOgc1/s3oc7gfMkLdP2J2Z/h8oe1NTwDTrIBaXEEecns4tTuVMqbXo3gRUxzIUwbzLa5j0DRanbm0AMPo1uW5QhmcMb11NE5dScL5flS4r7zmAGXXjHxjw/d03ENeaCjlUgWZJ0823kMm9q+bG00y9UGl0eOs9TsfkGspkmjCBosGizkySUYmm4tqQUZ8S3F3/hZ3LAmwsigjK0eTqChCa1uqVSDvnDpM7WcG3fzzWLIlddqSblpHPDD+J3N4ZdLDSx+GUfPicF6WwPR8l+gMG6PwCPFSikaly1YEux5T7GSWXn7YrEWMDYtk+EhTWD9WP+tcxfX5ZaIjjfgCoZiEKOzxuYuaHo1RpWQMcmyhNjPgRMEMQLttRmzQpzQVjCBoei2cLVwez3T3UKmkGSaygcsmUIlIO+ZbonqztZi71gfvLByhjaKCySrqRcrt62B2iiNw2Qev6VTKu/fDvrdX8fM+ybGiMUnNIxKytZUpAp2mv3eq1rAlDagopIktCyJmZ1v17yKLCbzZvZMf98I552C8OkTby2gYcwlyhEZWoR29KTN7anSSCqQjEDfDyfXpcOWuhpFzjI7o+dsUBMYUxZyZ/YEBFegZafKGVQaO02LYW2LXkY/QFvvQjI5U6xt1PeqS2/EoQFses41mVPhHmPAuyBiXijEyroQyOrazMlUgWpIkhb5OnItTvmnraTqEPe+MHkFsICGgcr1WdNMzzvGBvJ6yfbDmQpRwHYWCNe8hKChQ3bVnsRVSsj5Ai8AxxlEROy/X0/U+a1IbUXFm+BBZT10rZIjvQhzW3dhQQk+xNLVzPUVUvPmiy/MmDaCQkFHXavACHSJiEr81VmjNzaxwsUybUdLglHc97NYxoshsT/mirPelsxjJIXayRpk75shuv5VGIRJjexonTYS8GHjkcGCnUyivpPmuA4wNIV5+Gtz0W2O9HZcpnVGNFRJWilkkHeu5ENJY+bf6pNfo8Z6+I8mBHyinux1+PtYYJdOPQ1a7PQxj2DAtGWs3XkOLx9mw1b4MDuyjeGy4gadrBuPq6pvI67garXvfwMqdRqUb0ZPKltmgku2uOL2Cx/znKJgjBqcrD8Tu1feoLiZ8/kjetxKPvgzC9PP0fqS8whBZPRUiIx/6UTFTydiF90U/2FtTefilkN/qpnj1MUz923PaIATHFWOke5YjaYUK7n0wvF9GmDo1Qrw+C0KWeSGv7SReqVN54hWKGxD6xfgyO2sdHG11yOO4Fnmy2+HhOlOExhfCl7j8qJKpA6xMP+Nm4HQ8C+uJFnmyYdSpeijI+C+X5DmKBaFYBIwehUKD58suAUXGBpPsflpXMnDMSPXvggMPoxtDnuP0fkEx1vALnEv7qOcIxeHSp2V4G9EcliaBaOBVCc6WkrMLvHqfglcfUjBmQRxqVzKFm4sO5mZiKtXXcDJ/ggsBa1COQawsl53z24S4JBflUatlag7dIIGXwMP3YWrWvqp4RDJBxB63Khu37JC+NRjnat1KSOG39HKhEXE0a4nUKRNs6l8W3fa2QR7benAwf00z1xRVM7Vj4xNw+B0VTvIcSB/8U9BjjHGnlZ01fYSrHj/PiMXa7QnoOZaf802NspYnR6ehgPNC1POshSy2R1EpQyc4jh3K75MRsbU1prQuhLBNrXCW0XbStP5w6TpGVjG/kVEGvpFGMGSTosAQ7XGxHM44TPMlS1GMorGq8XZkcR+IiISs6moni8eo4tUZnQbF4tGrZIzuZY73ASnI4qZDobwG3HyUBK+MJijbOgrb5lqidWNT7HlhVGLBvY2zlYbpsAWqsdYGHTwYww1rmh+dl1zDT2Uuwi/cIXD/lLlu6oY/IoeWq9uEPmTo3mSTtvGcj/odHZeojd3xQP3bud1yLfZZVm30lE2apaWVGJ9f/BgY+lcra9AsLX75ufzQ42nmptD6D+ipBdzJaIwjG21UYX3zORdVXqj8bdVirRb0wEPu+XvUZMyg+xdPFDVOzl1+pwLS2Pgkre/qW+ozedHEZa2016dTt0H9zs+NXdb8UXMK3368MurVIo15i3XG57CBusYbtSl7HmlDNt7RTJqyA/z813MRP9KvROI7jVrUJqRWrpfOFVYOQOfK2bFe5hzE/4udlpBHcAfJzSYCjwZOhz7+K1r9HIfnPsmIZEgmSc7pnHT4qZ05+nYz4Ngjb9Rd208Nv7zUgvpxZkJ1BR9bzL6IaElnMDGBNvPPc9b+8AuhJmN/vreq+ZbCLhPm0MwkIWhrK1QdewqPqcmbBpXHrTchWHKIkbAElkKSwS+bSmQ7kRBxtdpWlEq5MxFvf/yKnJns0YOYOJBoTdbwhHKlC8KLoROhy/7nCXZ/+qWQQ7P17cNm9t1kQtedoid3xaBTIYvnccXtF8F4s7IJKo07RRebhG4Mse75hMI/LFYtbEvEO5MN6l8vNzpVzIZDd/wwYdt92BLURxKcm5sbGOmn4O5PMxEQlQ7161/4y/aksuKPKXxP5826bDE6nxHjEDKW+FhPbpKjQYInKBrFhh3D+BYFMJraHRGTgPNPPsNJ5VMATUtnUb8LejhiBePCvOSsuNtIGX6KVFanAJVIV2LBsIl/p7FCf+uib1T5SJnwRT2vxibqkHHqVIVfFVFFNjCItWUM1nTWRRSgt/ocHgN7a3O8lnw2uUBgq4gO7XyLQrexs8NqdNjW6e3msUuzGR/y9+gfa3Aa5b+cdcHPC98MqHREd/dtDvQ/3BTXXjNyNpBzIjY/UpIpTEzjMafOAQyschKRMfYos2Tg/CfLRwxOveK/TNnvpcvbe8amJZsaa5qP7W/Wmm+fL6SVHzzuq2PLlQxt/nX65zj876ai510qVDmXJzkJXUpm+ti6rvcr8wqeL2HgyCgL/mfEHsTFW+P821w4+iRH9INPWbbF6/Ub7hyr8RIvSoamXvU/Rv9dBud84dW14/xhdfK+6dmkyHWd4Pj4OEucepkXR1964/DzfAgIcjeab/oXSeJWceivSeZyxHeJH5NgP8Woy0hmnJvBH/VzP2Fo+wSVczyHqRmhuc6ALbfKakee5Vy8c3OPOfDJ/4erav9u+s8yuMLx0ut7zd/duuj9jOam0bjzLht67W+Fux8Z1JuILUlBkWzOmNS6IOpNPIOQLa2UVX+3vDFMm21BydzpYEPXcjI121NHfsZvbwuzxpuUgRzXsgDC6NgXH3mhwueW5T3Rdv4VbBpQDiM238VhuilF4n9pgEt7vcG65luQ280f0Ql2WH29xIdBa/o2wrWa/7FkiH87gz06z1/+ZNCMXrYWsXgR6I4Ci0YgkTE6QY1aYbFnmH15ak3k93BA7clnceJ+AEY29cYs+u+07Qk7B5dXZQs6SWb1D3RqXDVYkuHlR59Qf3eukg2Lu5aATdNNiNrbAcWHHUX1ghmxaP8TGKwMSEqbbuJzE/e0w7wjz/HgbRh2XH0HLUUHW/NYPB08DZkdviA4yg65546a9WVrH5nc+LfRX+KIv0OenRZ0fH8/h3ISk2sc62U3dr7KTO13djFuzKwPxMQjmWpdLlc6fCXWKDDoMHZf+4BrTz/j8/rmaFLSA0u6lTCCKtLwLfdRT1LQU6d106jGpLMoLAuU8jmRoySRevTci3KFMijpfu4XgSMy6W5u8p25hML+a5th3I6HWE0ss+/mR8ztVIzvSkbzCt4YfHEjdEMWIf3EWdjQfOsw6cPjqwU0t/Yy0/6v078kwSMWtX88vf4e7/eBbvCeOxbRtINNS3kiu7stZkoKPSVnWe9SyJ/ZEddfBcPCVIf+q2/DM70tEml/ZXR9Qwj0yQTJsLn2PBjP/b/SrOqQHEkbrDNXNtjaJpKBeTQsTY1THdGE219iLBETTeAn2CspHjZOpoiSKb4fKT4Z1+bWVbHs2O0PUC63K648D1K97lA5Kzb2KwtDs81I5vsfLGiAQoMP8zsdnC3i8OTnSXBzDEW3nR1vrx25gqP/z9E/xeCN26t96VDsluPqm2XRg6pnZkhRoDKU9rCSt5tS//mULkNT4/aRyW0Lo1GJzMj/00EUyOqMU+OrwbPXPsTFJrE/eoyqfgJ9Sl6Gu2MwAysHPAltiM+xdQm6nWhebJCoWdGnGVDXsyFsTP2w7dVjNjwGknhmZhJFaQ2Hk+lJ5Hfdh3R2wQS1LthyvwRGHWuolrqyMcZZ0bMESmRPB/vmW3FpTh1VuqLNnMvKSdaltmyl3XZoux2mHNCQTS2RvvMuohPgUOflqJ/nMeZcqBo4tMf+P4/df4f+IQYPX9DuyYx6B/KtuVEe3fe2gYW5HnGMiXRs5Mx2RVClgJtalJAgrySd1fPFDRHJ7xtMO4+CXo44eecTmRiOJwOnws48CTcDWuNjzEg0zlYOFiahuPl5Bnyjq6W+7dekQ02PJrA2+GOPzz0yPHW2/HfIhIxvnL0YrYAzTr7tgWpZliNJS0HhRSPxKsiV7UyvbPm7oCjcmVUHB299VKupb+hcZVW+9BCp0GECK17jYmuGj8GxONJpBerme4AuOzvcXT96OW3M36O/xeAcHRd1ejVh1Pq3gemQbfpUfpIAP9rOTG13sDdUdFlwocmb1q4QZu19gvCIOOMcsJhBhlE1vZ/hBNHR66DauBuykGHcL21rDvttKOgyB59jyuLypyVslIbI8C/oMqIihneYj2JlqqmUHG+zOnj57COOPBmFbHm94ZUtr1oLEUpKSsShbStQv3UveDpcRWn3QbgTOAHvIxuq74USU8yQ224kCmfeiXZb+mDrndJsfxKcbM3hv7opLGXPk5rEk5ljUwbNeRgsS8It3yFLKdS2QMazrjaxcBszvXXgrp5SAOdP6S8YrOlmrW4aNbTKSatSC0fgpl8W1C+WCRmcrLDy6HNsHVpRqX7mbntpEylRbMeG/mUwYN1tRNGGPh06EbnS+WP7y4ffZix+j5I1S7QsmJ//sMaepxcQERaCrru6GDtbhpBu4klChuKA7NCV+Zt6eZF52gMMGDEf009OQ3g2cyQ/I5RzMwbjY20CMGlkDPY/eYL42HDacDvEx/+yElQCnWAxl+6wM/OBB4Umr4cTWpbNggO3/NC6nCeGbrqH4A3N8dQ3Ai3mXCA+j8bk9oUxdv1d1Cn4Eke7LcGQg03D5w7e9KeJjH/M4FI7LcNXDYjRE6vajVnAKxNwcVpteHvYw6vnfkTEpToU9rddpazYPKAsMnbfi4DQGERPHowXXxqhiNs2Mt0UgTFlcDFgGdX6l5Kr15tg05ppOBJ8AckB4WoXyFqn4Zg8qjPeN3U17qKn15eFXGRzAnoxepWBlAXg1XTyW+8BVXMY055khUVmPwR9yDKPrHZ/oQOV+ytmx9T4VsiZ53s6S7JmjnpZasGaNv3ix3Yol3kb7CfMIT42g6uDBQLXNocdNTTyWz81rOlbBv3W3DImxTG4iZkyAOEMlDK0WmnxR5nRv8/gKofLxy7peuljmD1yzRmrbGskHdLtl8EKIh0jjl15+rVKZE+gRH0IjkJEpIYnQybCwiwb7oUu5oPV3j008SoNE+t4ZKoWD/8hdWG5+A4skw2YPWYroiPC0P/uGGD/c2AO4ZwUEyqXFTj2zFghQyDZqOPGNi1tYtxHJNdI/oIw9OdKxohOtkIW5fWSJlMjF3CCDJaV+EWNgBsfgGXX2R4datVtg+NZ3yH/NQucXWeNdOYXOPArEBxbnG3VI4P5DHg5HEfGSTMwpX0B2nANmy6+xXvaaoXRxRzxM51Bj3xZ6Izfh8N/9GjYWSTBttv6krhR65axsd/ptzi4/LEaCcu6Xrry3pPMHaeG4NzDT3j54QuuzqyNhMOdsICR08Gr73H3WSAevwmFd7qX0OZ2wfPIPbgfulAxVyguJgIDlw9BkeYxMJEOkxmx2azxpZc3urcphf4/NwDcKZnVU3PnZCPgquuUVNpG2XqZxlwhwjz9nofI7spnB0YZ03AYMNDrAHSqaudkjnTGak+ynDyXA/YlxljOpE8ZaBOr4/itA4CNBUKD7qFYvSPQ5YvH1FkHaV6F/Sn4FD+MDD+HmOkD8eTJWozf+gAPCPMq5kuPrlWzqyyaIjldkLK3PW0+20HeZJw6DW9DHBG5tvNNlD5p3Kz1A/1SgjM/zhZ6rP6bjyFWKLxQajZRpSX5RMX9qT/8z8xggrtz6iL/gCNY2XQ76uRJxLWg1RytX+LQoABf9L01AngcyM6SwbKcLLkbsoq1vCntKn2ENFR2FIu0TjhFDNjKyFgZerWfkN+L5IqUkjo0NsOm/TQTNFeYfIY22pMfFjUGH/L8u7TFV94a75V7upRUu5FBYcB2mpS2RYwrxlK/q5wXCi0NwJhxa745SyOZIBedYWTMC5SlgIhzkUnYUMK3HituYPXJV4oXspemGEP9I7cC8GHkWFoNU3i13emFl4W/rdf/QoK3LxzyxskiFIUXjOY3KTC3MMUK4kMp6WVuYcDi7iXRu1YuXJ5Wi8w9jLsDZqBHiavIZHcNma3JnFQSiUhKTETfpW2BgrSJUjhEUkZlGTyKpkrsaHvaPCvA2YE3SPJjsHE/I0IodbJuP7aGUaK77QbWU/Nkt17l7NhUqjr0M+pgl9l54z7Js6+BlZR68aI0BSBcBKGiyhHg9SptRKRcmCzbYyValMwkRo+SmfQg4Q2aja6I5qsbIiTYOOdhpg8lpj6MMlneI3ScMXLuwLBckuZXS0KmCBrHI4SQLr29BVpXyIIsMyfB08kXK8aOV/V30uibb282YdDaSbX2FC48bww+R9vSo3qqvQ2jtt1HEEH5ejqgfiuu4ynDUcnCP9RpFbycM+C03wGYCMZMN518iURoUnU0OdYGew+skpRTtd9SrdhIutQ2SpAwV3Zd06bGl82K2AMvUSiPKQpH+eHNB3ZemCLfT+KAySSPJFS0IdNk4kZyyVbdhMmnr/B/FsVARIcWtU1hGRWDj4Voe6WWW53cHJDUJM9HvF8WTURLpIhc/7LGgZA0GyktSHgmxXPAyHJOvtHIkCkrPGxPoEqmdvCLqoMTHxkMJUZjZMXVaLs2L45PqI4tFLhB9fMgo7MVTt71x12ayH51c6lI9ciTnFjabBNumA/N4HP1Cj1xmokodCld8s4mQSdfZUedNT9hescCGLmBjaSXH9ncG9O3EwsS63qxIZ/DYlA2y1Mc77QOB94xEkolc3MdhsyogFeyS1Mq3EmlO8mFkIy/He2ozqeNEjzQWDMRjO6UrRTnIV75th96xD5AgWw6hEdpGDOfUib5cB/CgE+RagPh+D7mGLWEUis1AM1NFUN1vuEoEPwBn0M1BCYaE5zUxvDeZOb2+0aGSi8ll0P2QwsqYDiubPZ4aon8LdZBYN6BJwhZH4XbkccRlUjNS6Vy6ZthybV8mHqOgyF4+EeSwZOJKQ7shpPvcLX/HORxC4VTs/3p8KpYiJLgUi28VnQve65grTUDEJ1kBVNK3LhWBbF3eCVU9XZHu6rZYEG7K1lhj9/E4CnRwtEP59guIygXksX9+8dvwa9VZqMTcrejRycDE9l6KREkjkhKDEqGzcMANHANhcfNZ6jy+QUqB79Cnq8B8PdPwTt/Dav9MqKgVSRCnoQjJSIBAzuaIyQ0Bbsa0nHVz2fcxv+Udjk7TQHbFHjhEyoWN8XrlxwUqaPYspCqZSR7v5UpkE05OVyMJkcGUxCLwDvZTCxBkeSXGNiumrmxfH4K6pSSXcnfbbJvdGP0KzkYE080RseqXrg9uw4mtSqEJiWzwJ/OO4pm5zb7p5louB+QEQMqnsTBTxldP985d1CMif7I4UrJhd3eIePEmahePB3alPfEkI13VR6epOjny+ygNkYKJhxc7jxGVnmN8wEbKRhsGEmiKIPegK3b5uP8sV34OpoSLHZOVHUKR33HA2Mn2jPClAzNXPT2FbLR+VFqxInlodORVb4qNA+S10obq5J8pY9hcVgScgzHLqXgWCdCtd77+Bw6NbGllfmMu75w2XINdgVc8NaOz/lEZvYlkyW6lMRfOr/tkjcQxDaJ5Mp28aVX+Rz+Le8WsyVFIwZTs+QzEYb5F7BnxtUfHJ8O2Wym4JFfADrJHgtq3cAGedV8i5Bc9pLPzj/4MJLiTBE6eRAOPC+Krq0P04jVO2SlLWodffBRYTRa2w3NK3ph96V3yEOvvntIRXRYdBX3iH/ndS+BwSvu4vGIqWyDL/llSRNxFSeP7sCqIHZa7GwFYlhJU02FMDhJh7CTairkRLsqddTGVDM6iX77jRl8ixjKSsUMsbWCHqQmiWSO7qRZkhTucbzen0yjCdHd94NWgFpATC6vmdsgHOHxeizZHI+AOmS6mKPBFRWcwsCDqh19WxqwtCwldiAhmjxbapeO5rukoAARAOhflGRLoYso3neB/46Ixsp2G+DkInM7OnjZHUBR1/EIjnKE66hZmNglH8Zv5sD8KjztUDErNrHPZ/otR9Wcz6EbuNVan972vbdIyoW3VBlKWTF62584OmOaFYClmR63iX2lJE6yGk0LMvcDDr69pLaoN8lWGEv7LseR3ofhHUg4IOov4a0f1VO87Xs6OFFNIYFphGf6rkQF7bcbOyOZsZJG3q2U8bdwrQe/FzsqMEyiNUmCNuczqZLafA4GHV/miBDs6x+FPmfdMepVVoaxbJswrATNgdhUYaxMQfQph6VV+I+R1AopJyEwUN4pdvQ8rxf7LpkHFCSsuclQnGaMqACnfHBg5wqk021BsxwFYWXyCTtfPUA6R3+Y2CQSH9/Hhem1kbS7nSo/LJm2H1Y2wX6JGi1McP0Dw3tdClzsAvMYkg0m/Eu0x9iR4YzBx7UsiLpFMsLMVK/2S5ehZPkJfDKQAWaxZLYFnYCdqkwne/5ruBXHEx0hkB+9smDPflRRXzZeNh1IUscwRlxSdJkdomyrpbRh3cxQKHcAXubXMHPCMcQkkUlSNKF5AeJLV3yWQSCZ2RiQQJ79OPnuO7kJasfzSW9O8mH8QPL8JZX5CCNChs+NK+jhkpNtXXLFGM3JT28OoER+kv0uki7+QLaPiKYpnM77I2imypMddIDHH77CucUPsaWfcbJHplWRZIJ01pFI5+RBMJSMVnMvqfKfETFJiOLAtqEGXybe9o8gL0gpSMwqUw30SGLyKFFxSehRKycm7XoIhw47YNV6m1ox8GOoKMs6kp4peSVSmvkbaWawnUYplQI4HgwWhrITMy9QfXjtGkqgmADZOiVqW8qYKZFCDs/YrqHVaErDonjExGnYPMsKgzqZo1PyC3z+QNss4fCGVvippw02TSKz0mgVJXEnozMrfiZmpRLt8HLiX5l/kA0WZqbo28YUV5+QcysZzIi9FbMgI8vwukpxA2a1S8DcIh+xd4kVmlTjc6Lo6MQ50vdIKCwarX8aiCVtCDW/OTs+wJCMmEQzSLnfOlPOYs+1D8jkYo37jPbW9yujApBnfl8ZOhtTYgmCw3RerRakfzt19OfFl6qi/+5GCKfY20vjU0k2S0gtso0X3qLPkvv4NGEw7n7ZSTP4fe7ZhHDO0toWTaZUQSzxvfL0om73yKhzNBULyGSRmlU3jA5NNidJACGh7VgySRbsZAA23obF7feYPNASltTUfg/p9IpkQLe4R2jkGYGGfaJlpcdI7Bhm1TPa82Da6lkXVbGWqqVN8DFYj9dF8xozpqVCTLut6NTIDJncdDh2XcO97rxPnKnM0MnKi2wBekG7L8+UJSdPO8wsOgFZc1KoUslEF47GWSuqVMX+TTwxi9HjJyKI2QefwkCTE5uYhIp53dBu/mXsaLsRLYvchN3PM1xUAaLQ7bXiP3yxR5EFDI+lasGf0J62a9DU+z4Z7I6Tvnto7owZ10KfP7zFT6cGGidv1rc0qq1kXH+kTRZ7J4yWkFWKY3clmkgTDtrenK7JGN7DHJ9oT8csjIOjvQ5VShqw9xTtgxtH7XMUdi+ywpevmjEFUiitFksqVShhQM1yJnj4PEWNmVgnK0sdqpUxYOLiODx5LWJMknZI9DeoAiEbtU0c3LSzQHcy+gzxe3AEpnRYiFx5JHVelpAeoGKG3rj8zgOVVg7ioKY+59ckfirZFC+Hj6e7MUP+XjvN9XjmnTDwYIP4wpk/GE3AX1DrHZ3Z8ngc+3AY7lZStawoans0omZqWHhoFrEpnYhs3ZAOyDSi4EwpBCZzDVIhdPPd78zNL5CogXJkr0rkR9f09TBmWSLsnFwwZcF5qlterJpsiTkdkjC0qxma949BTKyGDK5iOElk7s9dzFG7ggG3dlvjyRv+vHXHtaee2H4kEZsPJWFloWpoHlUJT3zFWJM8OSgOVA8ZZCnImJXmTXC1aNWLQLg9jofjJxMUK5gBTbKW5g9DfDZWj3j0PcR+/RFzhcR50ozkdPfD4MP1w4W36q13ArJUl6KNI2qo6O4bSeb7BDo8B2JSWW4XSkw2wZkXhVHQZTZ8o6qr/QbHPhyFu+URvFp4C8EdrbE302Qs7b6BkkupbUBz0WarMexV4Wo5YxAiJNtYpebSENptKbosFQQz2iOiRTa4ECJNmrMH6YpfR/fOFbH/SmEM6WqOfaeS0Ka+KVZMNGrOiu0JmNjfAt2mFcKzc2RIjzMYOHQu32EFrKUPWEwbLI5XGEibjjL0A7LJsxHVXwU/6ZHxgw7pxt1CB0ZvHy+m4PMFA01ClCoUKGcK6LUAPAnKwNgmo3qn8MWGiElWwm0E+fwQ3c2uQ/jJP+9+yqSSyr99M3F5W21c9YO0MTTspkaPbUqYfH5STVV1JWcPYl0B70IpJoid9hPO+h38hS0WktK0WWwPo6T7z6jc24ALHmTwO8I1OgRkImNl/4OkBwpkEhWXDUyCh2eeM6qqdJ6QzHL3S+wkcI+NS0Y9zxo48fEIfupWEd6eQTh19ZcT96unWCI+XoNrqcdEKDqMntMNL8No+2UwZQAFO8vGJ5l/EOgnEpucBGsGBRmITu7tsKYpT8IF/9WITsxIfv0opQlo5FUOpiNky1DqewkDny5phA8h0Wq/tEpnJAkzU+b2RL/dbbB02FrF21S9YVi+rWVRmXtY35qSJ5kwpER61HKjTyBnP4L2NOYK6ZNhNWYB6nrWUTDtR5LFSN+omqqa7k9Dnxo9uNg2O3ZQtp0JiaQK7JOyfD8xABBVlQCBiEVtHWZwsrz9HHjbjVLPfxvRGE4WL1G2QCha1/vugIXMTHXIn9MEe846KOa+vdoSL5szgODAqOBHlpmeUVPojBQWlsl4Jysc78LXbnDCzDmHOHgHqYVHCBXdvzFXFgvyOK6jCSwD23HUiDTmCvG5+QYeUkgijbmSunW083LExtpj6d7W7ISRvss2Sc6MON5zQd/KS4caA4+/IDM6xPgZ/Shl7rA0hOBdRCM8+dJbldtPC6PTyNTMAo3W0XtXzQVD372Yv+Q0kuPjMHBPL6BiblU12xAcj8ZuNbB+9FlqgglsTWXmj9YvQcPgGfHITVTZf3Kqg0sl2aV5mNC2da/dsDV7ivdfG6H9sBqIc6ZA1MyJskd1GDR2MZ+ShNIu3TFpSTg+x5RB87Y/qd1GQmJhTWkS8jsvRTb7HQiMLY1bgeNQP1t1tVwWmUCb/RfU1PsB9pDBheaMnftw6SiZRFb0CwYLjVjY4e70enuKZJo8g4BZJmt/IMK1jmz09HaFkYUmQ8qyi7S/HTEacVpzPAnrrRhjaRIKb6elxlMuourjRVhHRCRkp4QlwtzcAvFxRiZVydQR932K4cgdb1SoUAN1PSrATC8JuqlEHi3fEg9ba72qGbZwEwOBVLKz0eH6Tms8faOheW3B58bPkzQrHHx3mQ49BQaDBYo6D0Ziii1uB02gXSUUJElRSlnsLKKmWL/iYcggBESXp2AKftUhk/VBMnsqJXdB2mMxvFFe5CPOz5vJATkz2Kqqc/WmnVdLZnldP+Pp0AnouLXLjU3jlpROvUXRbxgsNGFZm3fjqx/2dJk4k0iLSCBFUwl1P625pVKfBIz3rZ9HbVtRmTKaDi0L3MOO9mux//V1fm2UjDRiVykhMchkc5oNX4CwuLy4FzKK0WBmyk4y4/wpakPTt+bw1+b9iQzeNLXW9/OMOLi56vHpjh2SKM2m2b8qJ+fqpEPjujQZv7RSJE1J4QX/VYqpyWSou/U15HdaRHPTFO8jGqg2/VrL5L5GWStg9MmamHWhOtuRgsrebmpS/bZPKHz8I9C+SjYVTNx9TQdJk5QzXRBeDpmIrrvavFk3euVv1P53GSxUb/Qwn8MdV2Stt743jr6ko+JQutDZxdN+it2Z3bEI+tXJDUvJ3kmb9KA0X+s7GyUzByhn4RddRR2pEpvkytt//SrJfgBKuI5TW3i+ES9r3CdGbZlYvcsoca7OOjSqZkD5YsTLnnos2pyArYcSMGOIhQoYc3mZ4K1vMn5qTzv/AwXHFsXVzwsowda/YaZkBTlbPlR1y50snlB6Y/AqxAW5Z00wxgIUKqmCUzZveiQmpmC9zF1QY8e3LoSJEkmynb1KXcHyRjtQZOHwp/eXjv4elfxAf8hgIYvmq+fHTh888OyrPKi2aoBybpmdrRh/x2MS4duemx9QLld6zGc0NKNzUYzYdE+NqjD6at85KJbpC46+P6bmLsR0iOOwMf2ADNYXKc1nYGUSqCpRfmsGhbFy62hsnGGJjiNiUbaICSoUM6DvpFi896M0lTLg/A1jMceox/b4+DFFBR7LtsXDh/8e2s2c/oBo8FIitswjTKOmfYn3xqfoCvCLqkozlU21QTaTCcMl5K/h0Qx+YQnIO3cc2y4mT1P1kzoyBP9p5Q2FFqbseYztMplEVKUSbZINuDtwKopk+gjz4YvGJ+zrLNvvfpf+lMGKKp53uTFxaHDJjC/gPmkWPkfTZLCDwkdTIovgdc1RZPAR6PjimPhE9K2dG6MkmJAZHcK5JvnvYW/nhXgZ3BcPQgZ/s4MyeZLV8SI+3O2L4bMT4Mw4JCPNwJ6TRn2XrYHeRAd92piiEcPckycS1ZTy9FXx2MWILjhYw+fQFBy9kIgrd5MpwSnGSSHS6N4WsCZMfvAsCbYZm6Baw4mwsLBkmJ1EhGVAHof1KJBhKvrt6YSlVxkEqWRvICdhZOMSHqhe0A1nnwSiC83BlgtvVcbm3deEmux0LpcgvBg2HkdeFEf9SavscSvn992iv0N/zeBU8u41bePjYZM7PA/IbBxt2ifZQa0Jp6lCwVtaouzok3jl+xW5GJmt7VsK5UadEE4aH0AY06zQXexqtxy37qWgZrcEfKV9/UdIHrV7oRWaMaL7R8jCTIfja61RqSzD7F3tsOpGeaO0ClHKRe3trU2x5eJbPKBfSaHjqlEkA4Y2yofq488oLkkcJDkQ7g7h8Jw6ZcmH9QN+Mj7gz+lvMziN+s/p7L+w4Z4MJ2iXa6/ta3wzSR6ksbGPFtZHq3mXMaN9EYzedl8t8Q+ql0dN3MvE0Y8kOw6n1zpEMxGPbYcTMWJuPD4Fpag1yX+GZP7B1UmPMb3N0Lu1KeGiOWZcrI4p52rx3d+7KgMl5YhvPQ3GuLaFVM23NvMv48OqJqg87jRaMNqbsfexUU1J936aicI0B802dn+7d8q8/8I2I1L/2Z0DFjbe7f7ycwbkmzfm2wRmDjdbzO9SHJsu+sDNgRFWYjJWHnuJm3ProjwlXGCNraUBlmYGBIURrqV2QlESPTtD9po5nytcmStdIDI5RCC9TTSsLGlcVYTJ65NojmIsEBJtDd9wOzonVxx4WpDOOC+SE+joJChIHXg1AZOqRfuHVVIV/oasvY3qRTPic3gszoyvrlJVI7e2QbY++xH0lW3i9VYGBjjDJiA9JbbF5m4+uyfOz64e8g/SP81gI2m6vD1nbLw7cG57C0McWmzpjt0PGPqKF6Y058psj/J5XVGzUEZ0WHCFaEJsHR3T5lZwarcDPWrlQmxCEvrw946rH7Dh3Bt8lUlvcST/RMuk3Ja87+L9ABwaV1VlysvmTDmwLDQqXg24bIrrVjU7/L/EqO0LCWzTedpbRRzg/hXOYGHjnfgc4YJiC39e7r+hfx/jl/8c/YsM/oGqn3TtXnnf61XNt9nFJ5qi9fbO2P+kEN/w3SzIxMjcjkXRc9l1vFnRBNl77UMTqqN0XHItsqa3UT/SKGtLM0QRc3tncVQFXT3T2WDIpruMHvWQanGCT5cy7K1bJBOO3vVH1YLuCP4ah0fvvmD/yMqQDJw3RABuXXdTi1KUeXKxNVc1gRcffW5skEg2TUfv0pewuMFujmsKGm3qFnTweJucuFvsh4jnn6d/H4N/pGbXLGtkO/x0d7uNXnYWkXgTnB7Vaa/fh6b77lyEyPvGpTxURa/+dXJhzqFnKp3/2NhqqDHhNKbTjm++9FZVkT44ojK6LbumbHo4GR8bl0QzY4InCxvAS2oUkvGvljZUu5TE5k/cfA8l8rnhlizN/2CGdGSot5s/TndbgvR2XxEa7YAqq3o9f5RUsyBW/b3DSf4R+s8w+NdU+lzV3o23LhxU8Ua+HK5vlVTvvlsSK2+WwzlibE0ml9LOuPmRaD7UrDkZJGGJubkpByBZTUKptCmZzBFz8qMdT6MkU5iZJqB6rmcYUPYCqud7SPOkwz3fPJhxrvzd3Ueb9Medir/cxvQfoP8Og39LOlQ4VqxCses9S3oGdB1Y9jwyOAcodZWfiEg7BPAnKMpWLSD6RzjSoVmRp2bkaYpCHc7W0fBw+AJXmyi42UbA3SYCVtZR33r0+rMn5l2pkPTI333Ftdul1uBqLVm9/K/T/xSD/4I0PfI+JdR4a0DuAHvbZHjQ7LoSeVvr9ClJWooWqUtODv4a4/QRn2wJijMk4m7RH6DD/x7638pgAypeMJTIdMEszMzeJRYmmZM1EweGNWb6FJN4E31SmGVSvJ/OLCXkpU+JRFyUIpWVf8fG/M/S/wLmpphn6bjSPbPT5wYZ7MI7VcrxvnCdnE+RxYWwSfvBGf4eqdbr8TqQKOJlHpx/6XUrJMZ2w7PgTMfCt3WlvfnVSsB/mf5nmJv9VbqazdbVyuPyeXy3Mg+y5cv4knhZvqDdpb31DXdEAG3ua6KNd2HO+Ew7HBFniQQ6QXN9MhwsYpXnz+4cgqyOoeCgMBAJh62N1P4i0dndfOuNDTcLPnsS5DrlypqeJxHh8X3Z+b9E/1XmenVa3KZHqYtjO5e+nzu9vcycAS/9PNQU6JHn+XDhDVGErGbLhItM7BIU/AYVCGqQyX2RaklbFWeYTHTBH715PKoz8quf5wnq5HwCL7dPqodvQ7yw6WbBh3PPV54ataenseDaf4H+C8zVLCoPHT1nXLXz3SvlemgmTLn1NhdmX6yCoy/yIzbWktAqEXqDTqXlV8qXXs0FlMzpgt2M5mTTyTdK0bBneCUcvuOrDtpZe/YN7rwJVed+VsnvhnOPPyNIEgQl9RTmsLWORMN8jzCi4mnky/yewM6AY08KxY87WWvpvSWjR7D7/1Gz8R9krqYv9tPkLVtbbW2d091XSdiA/a2w6X5xhFPNBeNK/czRzfLj/ttQBIXHoUGJzGrmaiw/y993P9YMrIBuUrY1dfJ+Va/S8PsSjUm7HikJ1g4Yy8rLslXigY4o9PMRVGBYLMVNi/U/aEwQFKI2uDqEoVeJq5goS+hUiUe+nilNtnRc77N6aHey4T+CNETx/u1k1mL1yDfXssffHjCrdVbnQNRYMRAmQ5dj0bWKZKwFmlfIQGZrkIrz118Gq7OyZRPjZDLt2osglYYv4WpP2Rn0bVVEQ5eq2TD/cGo4m5iM2PhkJcEODhYqTH76MRzLjzyHv2QO8fo06ljdA0ERNph0tjYMQ1eg5cbuKODuq38zbHLXexfyxukbbeqXeum/lf69zK21M93i9fUi46cMmeblFGpovbULTEctwunXuZVplPC3QgF37Pq5Il4uaSS1SHHqxkdU9k6PffwtdSCkWLGjJFiTuWJevxGZJQnfMRLBKdJgSlNibW6ChiU8eF8c7KwNWNizFJrMumBMd00lOVVHJpFW9SmpimrvelJElVQYeKg5Crl/Mkua2X/x6MWtw9Bw/a9Wcv81+rcxN0fPWTMi5wwI6lf2os3+JwVgwsbvuF8UDrSjR0ZXRvD6FmoR49KzQFV76ktkAhJ2t0M6V2vIWd9qOYIk05VCtrIB5UciY2Wzn+RuKiKTxKzcfxeGzpTo9ed8kJHSv/zkS3XdN+IILe5WHE1mXkCPJdcwpKG32qQitPByReiHL8XFd9kxpdYRh+AJ48IydZr/y1KS/wL968zN9NFyxOJOb16NGD9c4n+P6VPQZEt3tYy+aWBZ5HazRb1JZ+HSYis7b61uGbPtIUr/fBhjtj9AEJkeEBYLOatfSCOTRTobFP++wUQRmbvk+EvUkxMKKeFySovsJP0SGo3cvHcdndubT1F4FZAKx1KpeC4XVR/5zrsv6Fk7t0qAPnWfKILP2DeyMhxs9ai8sj8KLxxJYY+D7/jRk7vP6P2YcPFXo/uP07/EXJsKR/IcWt4xZnrdndkOPSgKp7Hz4RtsZFJ0XDL9iQlGNS+gJlxGty/C71SKMe69C0X3enkwa/9TdWrtyCbeaCL7h0XgaA6efvyKluU8RZ/V9Wk0cM0teKa3wYgWBZWU9lp8FaXyuyO9g6XaFyL5F79YDaEWbOpfDv3X3sKs9oXxgAy+7xOqbHOh7C5oTAcqG1SalvbAg4BMcBgzH5cYjKxqscF7/eSf4lDudNbUJ/1T9E+jBcv6W5o8GT95b1ZHP3Te0ZGAvRz0Zsm4O7sOitFrS51BB0qMnK49YO1ttK3ohdpTzqnKnH7B0Vj/U1l0nk8kQJtpZWKCI2Oqosr4k4q5iKNpSKIjM1gQu8bBhcGB1PUx1acgkYFEeIw5wuJskSJHusrBMloCHNNbIky2GvxA6WlaPm9oAYuWW9VRJ+8FpsmMGqU2ZGtrNWe84awPKhHGPf0Ypuy9FCQcWvU4ZtXfi/sBOVB68sja8adaGgv//IP0zzG38caBkVOGz7cyi0b+uWPwLJDen2jGlA2P3tYGV+nxK48joyhEszoXRYlsLqg05CgMdmboUjmHOt/oyrSa6hih8dvus8NkZIwJMrqHoGvRG6ia4wUjrxBkcgwi9IgzSnQctVSQg0imCT/T83eiOT6FM4r74oJL77Njza0y8PlEs2EuDE/B8l6l4JnOGrXHnlKD1rlWTqw/8QrzepRErcIZkLffAcXsdhWzqhMjJu9+xLhEj3g+vkzWN7jaZw4Co5zhNnZmdxxp9ZdHE/2a/mHmGpqsHxY1dehMA4F/uokzEBZjBQ9XW3yUrVB82uR2RTCsUT7aQB/0XnWDH+mQsrcdClOaH1AlpQxX67lXcOVFIGKjNOTM+Akbmm1DQTc/WFlF4HVQKbz40oyd9qaU2lDIrJECgVoJaJ6tBHy+NsWtwLF8ahx5HaPywxKTXiG30y7kc72MhEQrPOFg9ySmvvPWC3b2JmhU0gNLu5dA39U3cfNVKF4sbqAOCApU+900xOxqgwbTLuDMgwCMb1UI0fGJmLP/GTI7hqn9xJFxNrAfNbsvjrRdlsqGv0X/GHMbbukaO33wGguTeFiOm4u4BFOMaJpfHYYdQ8yZq/8BMtYbIzbfowS3VsfVbzz/FuNa5kevGrnoyV9h+r4nSEpOxpAK5zC1xmGYyYS5wmnAzjd3IYWNjKIqP99Jzq9snLUM3nxtiQchw1I//ZE4iJRqHWLhZT0bxTIcIPIwxYIrlTDiREMKrh5Z0lnh+aKGmMo2TJbtXnzXsp4lqU3ZYNF8CxrS7h9gBChZoT6fIxRUdrKMQej4YfgSawvnkfPa4FhL4y6bv0F/36HV2lkxeOLoNRaGWNiOn6MYKw2esfcJft54B71W3sD75U1QKodkR0I1cAPtaoV8rnjpH4mM3fZg2p6HGFT2NLQZfTG80i3sfb0X1z/NZSdlOjYOBpX+KT+/ZOyPJMUwfp8I0+TFOmvYWtqrR1z0HYa2Rd4hhe+bXXcf/EIiaH+3wdHKjEGLNZbRPHSplA1uXfYQVbgqxhYdegyvqYWCDIfUz6sqVLlOmUEmR+DthLHbUP2ApK3/Lfp7zC39wPXmyDkXXKxD4TFtKqLizRi2FsCHlY1V/tW8PU9QhcGBoe56vA2KwhCahdcBXzFy6wP1gp2XfFHe8w3iZ/bG0IoPseXZeVwIOAxT00wIipXdjjJRoydzvof6Us1EObdfUYr2fU/HL8l4raaZwN2KkZ0+gYajCm4E7cb6J9fRLP8nJMzqjcbeDzF47T18JoQbvfW+klh7G1PcmlkbDWecwz3ZfC5E7oqjW9u3DIKjbJB33hh4OQXgxOC5N1D87x0w+dvW/4Y0k0XrGkb/VPGMedUVg3HOJ6dyAO8DI3Hl0WfjE8TRUIemtiuM0bJ7UfRJPkuktaSgHe+6FKU83+HM+3mI08rzhu/z2kkp1miRvSCZGYODb6+qJDth7KLFw/HU9wFWzzmFpKQkMi0G1VzKY8H2EoizaIjCpavAkJqbK424euEQIzYzlChfF82yFlFR2W5VWco4YDqdCRLiH6NOtr7wDbNBmWVDEJlgvP/jqqbqWNFpkigiRAg3vVNRTGc4LrX0VR/ZplYF72J7h1WYeKJexIQ+Oxn5/CKN/TdEDvw51R8Ve2pB4+05Z56tg9U3y6Nq/vRq9uogAfinyDjclcxv0UdK2VdCoZblvfA2JFrh3Jzpg/FhzHDyuhDO++9Bik72Jvy6PRrSW1+HteET7WlbdTDxw0fXsEl/DjG5HKCnzXb3yIpO/SphxgtPXCzlhqtf7yHLRzN4eOVGUnws/Hx9MOnBHFyLfYhKjnlR3GsrAmPK40NkXTYr7X0Mn03S4WVYd9ibvcbixrNw7nU+fAxzRiYXSxWESO6DTGf+TNy9jgGKrbU5ptFB962bh+YoBTuuWSOLYzgGVjpjfkafVNj3xoU/rRb1p2bBpenaeoe6Lq/27FNmjDhMD56UiL3DK6ppwDw/HcRKxvHzuhZXuFHonmzxJ8kMV9sit/FyxFj4fa2HB18WwKDmaH9Lsp8hTssHWOsIgxIotXq8fv4A8HBS+5G3Gy6je+cySJlSB3gRAATHqAojCYnxuHBiN1qf74Yh01oD1XLJHgBMGNKeA2uKKJSFOTG1Ri2SZ6aRKVHOu5gJ2P98PS4Qao2odAo/00zI5shi2Z0xsU1hHLzly2guF94ub4zTDz+hzsTTePQhHPVLuaPLjk74EOKKK70WNbBvsvGPCrMp+lOz8PBSXs3bNQBmoxdy5HgpG2pPqZUibJ8Zssq8QdjGljh6xx/1BNfK5hNahIk1jmFc9SO83gSxSelw6P15envCnt8hS0trdJnZEEH5bVHurg0qVmyAqX4rOZB80FPiXNkPsZwD22+fcYvW5LMAvT7YeSljgLzuxn3MUkZGdrrnoDk8+gomnk4wz58JMe6mqPLQDb37/DIjNEWzQH2vigx5g7H5bil02N4emVytEPI1DpXpP46NrqKcsjg3RTQVX4iAsvTcR2MQia8Th+LM69yoXvfmH/LwDyW3ytBRDwoQe3bf10YxtmzudPjKh49rXpDOwJiJGE4zYEKHIBPbW2gmhPnTax/COEY4d+UwEZKlqS9sTT+of/+aoqMi0LxODgSlo1TTQD36cB858xYG9j0FinkYSxTI3rNuu8jU2sabxJDlZ9CSwQGQeYScvIaBglqZoGOC1POeWxfJ/Uoh5qkvr3PEhQe/DbDcrC6pw9FiE13QosAD7Gq/nmgiFnHxSejHgZOElddSqiCVXBjhHaEQRdJ0RMRbYNypOqiW4zny9576h3kQv8/cMmezHem0pmBQpC3W3S6t0o6cGUqWGHYMgxvkoS36nsqfkqyhA/Fsu9mX0KfcFYyofAp7fa6qDHQlxoROWR1PYta0frh0Zr+Cb1J7R5zW1l2LELuR18lm67zpEfHeHx1H14I6sl8OCypMGy0lX2R+V6qNSCkB2bdcwcu4R022qsoOT2mPaI0wXcJbKb4sh2e1LgQ5u2fSwBXqnVGRX/Hm5SO2ygz5nZewbSa4+mkRDr67pFYs5teX7QYmavrydmrebhpJjYsOi658+2zymboIZ/h9pfeS0qh2mZLwW/pdhzZ/YsSj8l6v7NynTUdCgh6bB5XHxB0PEcIXSIFOAeuy59iMYauce3byvj9Ken7E/k5Lse/NRTZeZr90CIkriiy2h3DlwmXMozO5lTUY9+dvRPiXQOTLVxxnL+yFv0k4kN7OWBxOjuAbUoF2hYxd1Nh4eJwUNJKN3gXIOGJqtfdNjuZ7T0daLLNRamVDuFSc8qJJWEwGyPZaKZUl5QOWXMO5nZvwOeADFq0egbOmD9Ewa16U8FjCfliq46tkwJ99aYNuhUfjVWh6TDus4dykarS3n2FlbqIKNSsSFMSf9E5W9HvJ2Hq/CPH6KcQgpum1kw8XGC/6Tr+V3CpHa/cpfS3TtffZEBlvjtJ506nj2ON2tUWRrE7KBkmWtmxWPjepOh5/CIOdeSJu9J+C42+28t3GrfZCn2NKI1bLjEIFKFkiCW++4PWgbNihXcKLJ3dwy55qK3sTCtJusoNK4qQ4shSJkzTPtNlyOfTZLxyVilBqpL6DnC4pOynFkcr1silbEu5e00ZLNShZ3pHTp6S2hOBW2upLlq94T0EOQHpk0EbyVjNcDZjChxsl0URvhT2vDmBbh2XIbB8C17Y7lBLIwdQFsjiiYfHMGEStnd+tBPxWNUG7Ctk4vk54GeSGcTVOeaDcsarqQT/Qb5i7usvSpWZm0ai51phcff15MIoOOIQuS6/h9qw6cCI8aTjlLIoPOoxMHXfhU2gCbvWfhkefuiMquYi6J41ePL6KBiOzotvQKHaYr7pLZsYR45LRU8Z0Me5Slx3zst94BU2XYErZ3f74k/GgPqlKIiTVpGiW+ral6kvlPdnRKfuBf9pPu0u7KIelScGLhZRaKZZBFKPyzaSCn5gROduU2Fx2vev4jsHzPsG2aCwqVOmF2Jgf5n/1WemkxuPBwKkcaIMyhct6llAQLV9mO8zf8xhl80h94GCsOfVSjUuZ5YNhYxFJjL9hRepTvtEvmVvkfKn2Re95XXiVB1GpAFvZGEKaLRffwa71NthZmyJxfwes/KmM6kCfshfhbmuCZ1+H813fgwPZpzB+TS+cqWzA2aaEUXIAYFdGjrPPqwJvscmUzMN0XDLNJ8RBg5yAIRuo06BTv3LGfcBSzWTEUUxezmulLo8Im8yOiZqKtAsDj7GzUjdCavhIpqOcNCdmQU76fMVBkgGwMEC7+hYPhjVEfGsKQp3cuHU99SA4RUQEiR3YpGxY3HAXTt37zCjuAT7SNN1/H46DE6urKdPKY4mMRKxJX2Ks8cQ/M3qXvZ4d3lck3PxGv2DuqI5rJ5ubR6DT7nb8iw2Xyh/yI+rHcDA6IRk1xp5CzUlnMJ32z848AUubr8dZ340w6FKZlEpmZhZw0dPTB9FmilTKOX/i9YVE+mQ7q1RoEvspDRVY1Y3Ml43c0+mMpJpe4VTVFnQSm4Qnr1KweEiqm5Ald1kSWkzbLAJwj1qRukQkNXfQkGZDkp1lAMQpyh67unmNNc6kDJhMzlMAChWViPE7yfbcq59WoV/Zs6r+sLK3iUloUcYTpXKkQ4GBHDS+T6ZXC3s5qdC55bYucLQOQdc2m8XOfKMfmJti26r442qfGbF8CE2HhiUyQTvSGQkHOyFiZ1s16fx2RVM8XNQAPWvkxPugGBzoSDyaaAYb89/mDgcG+iExkI7l1kegKB2PYFTZjC2nocuuoNTAQ82QSF0zqdC38oax8qmcg+huSwkl0wQhyEGNy5sihU5u+dY4FHOj1MvKsNAFSU/ldVKXTEhqM8gzhdE/0zn22mss++VGp1mepkGQhVRLEenP7cYILwlfw+Xk1O+sMJjYUvMscavPXCVjm2hyWpXLgkzd936LLx3JVJn7Hde8AKF4RpoXa3Qq+bAmX25cyyJ9QwulBmidR9U4VK/brg54GuyG158jFSTpvPiaWo4RWnvuDWwJeYZtvgedFolVTbcrOJPR+gKeh3XlgCYryCM/50/vxc1WhFCFKH3CVCmOISZAojhhxvUPKJLfoDagSAeU05LAQbb+SwE5mbeQSiBStUTKFoo00lEFtyyDMgT+JhGxCArl9VJjUuqRSVEj6fkHogiRSgk+ihMhSdkXKa4hhULFcW65b5ReqSPBZx+9tQeHEq7h6twVqNOoEwVdjzJuQ2Bv7qPKtGx9UBzbr3/Fu6BI3JOid0J8rdTPEZLIbhXf8SXOBr3Ln8Kmr1Zvwx+c4kt+kNxKWX3Gyu9Dz/Orv2VL0dJjL1Cc9s7dyZKjZILjbEyPFdfxidHZ6S5L8PJLQ/qndLAwCUYuh428S4+dmxegVeN82BB0wFg2RWrXiEoKVpUq/FI9T3bAj6uBe4+TsH0en32WDFCqTxW8RMmlXVP3SQVTQQKjGWUOr2RkvEGHPe6FUDqfTp3ra+NCSZSVYrHZUhBJbLIs50hhujQzIQEJvT0e0DHKznux15a8j9KsleAzibG9cnhT4JPhbP4QGW2PIyHZDuc/DsDVXvMQQ+nedJ4aQvRiZ2lQp34m726Pl0saqrpuBQkjdz+RHf0a6uR5rvgoJMohK7hOfoeqhn4Ks0DxhSNhME/BgWEVcfN1iJpULkIGy9Ti5rNvYKANTKKEpczoh91vHtKfRKlJbJmPPfLhHnr1agr/hlRrQQBiL8VmSwgpHRZmiQ1c2IjOhsyQgkK3ArBuiim6jo6FJvXNpICceHlhdkY6uOl0hsIkOQxckECKHjkTQxAep8eoXuZq0193P3bMk9e+oCOTmj9iBiS6kjYIdhZqSqF5ShssdcvmXTSebionQTLydBh+Ees3XlOT+I28ytMsfMWR9+cIXlxVVRWnSTMZGrthN81MHjpd4Yto7yX6BwtLUzxaUB85exzF61HjEJNig4JtNjnhY4EwJblFGm8pltH5Izbeo0PRJ+LUuKq49SYUHSplU7Pzog4XOerxe9qzASmYVusQwuKy0wwkcjDNcdZvq5K2fSsbwt+RTJGCmFff00Me+14ZWhyVVGwSEskUDNu1BLC9Jbost8KSceSS1DZ7QVyaGl6jCZ2SLMUMot19HohG2SKxqG0UHHPZIuhLCkaedsT1B0nIcZS2+gKdpBQV2kGNFI0R237Xn/a9tTFI2cfPxDmJ8xP1TkebLkXrpp9DeFgQwkJDUMx9GRkbgVuB09WZiWLmHgVXZxPX4ynvkZ1Bpk02o9TQo7gkA0VtXkzcW2rEcf47CRvIvwKZX8Cj6hkptmO0uUWqFVnSpuit7N0p6pGxZrj2NAj76WFX0SzUY8AgC45fiRWPcrQ/B8djT8fVuPJpLfnDBpJik11x9UosJss5dwL+pciFVPcQu5mPUpyFNlcgkx0ZKNU/zjBwkDIvQiKV1IrTF+Oxols8yjmE4cXbZETIKryEs1PPKOmfOcQC+48lYJdVXvh3oKPKnR5JOhPc3x+IOcPNcXAlVV7Ka8kkjhSUE0YLM8VmCwyTOQgZ4Bt0sBL1yQHW0oayNDslMuPgrW14vu4A6tatgHtBhJVkrFBIXCnUyjafzWiIzRdeUXE4OPIjRPNy+NI7WNMsSWmtV59N0bfsBRx6WtTx/bWL25Xk1sz9tlZctA0CgtKjaTlP7BlVWR0b50CcuFqYQZ7JMEjCnKVFPCPNSMSnfC/hIhuab78i7IqhlEnVPblBIilBAMJgCR6kdBapaikDNk82heNwBgkfaSouMiD4EodE7yzoMSUF7/xSMLS7OZxc+Jz1t1ThoSFdzLH8mA7+w+sCjQmn1t40vkMOzqa9i4uTgm38aAnttEzSi9QKepBCcX3KGjVECiIL08VcONL+v6DkyfHS1AjIRsR4HW74m+FSwFLyLjXcJen11lS0JErke+gpIGZkrI5aV5Mw8eCoKvDf3gbBRFJdGG4/86WGMj4on/VdfblXSmnZROyqEfk4ID3KLhmCvvWzq+nE2R2LquVmyQV4SA989G4A5jCGH1/tBDHgR1wIEAcmXDdSbGwMOkg9xkHEr8OOGG2leNSddDBiAqRzMrlCrGuqJaN/R3M8fZGEvNlNVI2bkHANoV81nH1hBuc8dhhU8itGz4/DlEEWcHfRoesW2lQ5VPkYw9wilGhBMFI9iuZqUp1ITFgchxRR/4lEQ+oUFnJbHKfU8RXbK6eWC4KoxwFpVsDYdKkGKMWSBRbKNcFR6Pq8IOo076qcm5F08LSego+hPmi6visCt7SEKzF7LPu29sxrrDz1Gm9p46UwUdCXJDwYPAX2Vonw6rbbxpC77ClbW+sw4uzi9MTJCiHIA/cSKpkQKMu8wuQ2hdC2gifm7HyitpQ+DBGH+J2xQpaWVtA/CVazZKoOrjgvKQgnDox2Wm1xWk3byI5I15duS0BGMi04Ihmfw3WIbVAIYa/Coc0ujJDEFIyOpPS0pWRpT9lo3vCcjJHnSJF5gXUyfysTNrZmcCV/BAAQHwH9GRILpvUnxpa28P3LxlugT+3SxsL1YjbEybnSbOSj9tGh4Sj/lueamWJt4mlq8Ed06zsxlcEaPsW2Q/FM3fgsU1VKYAmjQUm70lGKZTenZGuqBEEiGcnc6Vj6Cqzy37DTpyC5mixtX3qfjaqlwzRK2HoJbUmS0CbHvPRbfYshH8NEvQUHOghRSbnU90JyT2x0FN68eIiazTrRodxTBduUzRPbJjNVghrEtortk/oGZH6cvQ18XN1xd1Qr+Psl40shL2hfyRwpjCmYVSbEGawsfOCMtg1MoWtAiROVlvkH0Qh5JsNo+5AwpHPUcVCoiYKjZdJnLKFbG/oUtr9ALhOMP8L3ClYWSMh7MIYoQSJAKUkrmlCadleqaEgR+wk14GTrwsFie1MpPsUVmZ04uHo6sKMv1HFnAQzLU+jgE3e1VXkZLcrSJJDhVz8wUOFIp7OIqyw2l8wVO+9FrZXaCknoveImXOh8BNu+C4jEg3l1jTebxcPaKkYFDZIhIHOyc+YPRoenQzDy2Uwcr0um5qU0SEFLkSopxy34ViZixLkcp4rKqoJz6vSgBbGmMCuni7GWmahnQ0q7bOYT+9l3H4KDklGrUzT6OhN9iG2UxkrFarbV7dFb9KuVhPlraetlHkGgnBhfkXApPE/q1sIMwVaUZJkpEy0SpCIBiZiNK3ymOLTr/C21geV7FxuExobyMcodKdJJwWddCrK5UZM4sA8JvYYxytQ32wx9w03Q8UcKRUsVkpu+nuoOnZZSTZ/NOYT6QmcRkl6dJ72EZiGOIn58TBUMEWlhG5rOvIj7776gkLuxUcVcJyC7/Q4kMua+8fgEG0kPLPZOLi5ARyJzAvMYhoopmEtMKcyWOryTaC4Eh8o6mAU7KTVyZUpQIizBtjJXK/MNMm8gXt6bzxlcAc+yZ8ea8xwImYkSVZ9xHo0PHUGf2PuwsdXjykN+xv+U3WQTlNqTCZMGmGPENXG8/FKK3cuRDYJa5Ee04wjttgQdMqkujlAgHCksKFBppJE0NPSiJmimKO3xHnlooxtNOasmspQpkmexn5tOvFJZ7Y8+s8383NEqpow+q3NQtiSZAeMHAie2Di6PRT1KqN3fD99/gZebLTVGjxf+EYxk/REeXQChcUVR2GUGvF02o2+7GYRaZOxXSo8kHW+hxIiEMZJRRdaERCLISF0Ge+i67zZOgjdnh+TYA5kkl06F836ZERNcLPH/DCIDsYdyxBfxbtwkqrHAO76ntEkgPO0S8cZPw8i5vE8gGO2dkkr1Lhc0rWbA0YvJiDHjM6UumpgUCUqk9IqYlfuUwlq5jVoiFuAdNUckfsJJSDFRISlL3sCzKm1rHHxCK1JmfPHc7yualKV0ytRp6k86OridFMazgozi+b5kA5UxKBuZG6GX7Z+SSOfMxm+64ENElaxm4LcMLKdWQO/MrotIAvsczsS7CR4447cJvpF1kc9pHvo2C8TiYrP4QHaS0AQtGS3JHO16SspsSm2aBDz5DG3cSWjSGQkMJEqS6cE9ZKws58iAyAlTcnSNSLLk68pyzkJqwEFKonRcVhhIY/ua00MDmxwkMkudt9j10FgCXGbYbn6EZz4r3BzSEgoOXmGAIZNH4mRllk6OupnD90uur5gTefYC/t2Gz2Ow8PzxbVy/fAaNs9ekQEfhyLuz+BRdgk0jdKR/OvMoAMmHOyFqb3toRzsjaH1ztVn8lpxCQz7KTn4vp68G3eadNbTaOZ/AZdw8jj4bInoloy81E4QxlNp8WRxVhLK65Q6UzpoLz8JlIl0Pb8elyOO0Aq++9sKavVkxe2ZfI7aUSRKBQJ/YmN8hJ3udKhL0jQQbixSkkdhHAeo16TjFBoszFDWWeVQyMveEEnihEYZlJ2NlUEQ/xZ7LWRUrmqHQlJ2IJRNeliDkEui1kQPdrCDQe6+RoTIAks0u5kPsvNS7lFm7ZdeMFf3EnNHkDfS/h4r15Yh/CziZnkF09BY02NAbVpZG35SdgmCi1+NdYKSq56BMU5IFIqb1x+o7ZaG3Mk3gzXyYfENm2lElny9thJh9HRC5qx1W9yuDpyIZtEnmhGopkLJTMgTJeBrWB/dDx2PTukWYnYmRlDT8GT0yDfs3iRWp7ELY9AMVL2CCn7uY4cRaaxTJS6alMZZM1Y2pDqu8vEcknE7RIJPeYko67DBKaHYXvPCkRAv4H8LvxDnRHygtoAQa5pzDsuk2eB/A/sgJhiKVMq8hgy0kNl3wrdh6mffg85SWSEAhkzuiObI+R4Y7Zl2kGKtIb87m8XrCxMtTaqhp12xuNmrqMbu7HU2qDTbI2RdkcnKKDtamiZLlKkmeqfeTIb4rm2Dh0efI2/8g8g48BJ9PEdg1jOCd0qwMuBqeNErB+4hmWBpDnyizWOKQiIkxgbBNJk8E2sicqpxx8QOdvJyEpVsTcPNBMto1NMWMny3Qr505dKaEVHQYMf1KAuuo0lTlBb1/eJ9I+EiaHpk2ZMiKafTwlQl9GAqjbh61fmbhF6pKG8YnctAEro2hIxVEIDbXxgz6oEhYmrPHwszavEeW712IaAQjC9adS79RiGZj3S3kVfV4jSSlt1UdHf43i2Zq5YmXOMkA5gZNgTDYd1UTVQ9ChErkKjFZD73kS0nVDLlL1uvt225TeVPviVF9OfIz9j9VubZSByFW6hnoI8je1OHgUy5dP4rwdPxbap6Lw2GsrSRiRVPaM0IjqTUuZkY6Ih5Z3UdhJc4dvyQOg6fH4cTVJLg563BgFqVlM1UziAMj95TxVGe8VSlNJgnJ3LDMB4vqOpEhImHCaFF3CQQ4uLnI8yu3KfViP0WT5DQAaQ+l1RCXgDVTrNCohgG7F1pjfuH3sH5NJyTBTnkOgNRLl6Ul31CUdiyqoKaROOhaLBWMSIcmY6dAOJIcMfZiSSOcnVBdFVVqKT6GOF74GZlgDn1gpL1R3DkqcninzsREbVWSQm45qS6y4ptTVgXIUilIb2smcMxIwuLgMDbOLwxZZ7BzU2ga5KANqWMuwYIcQyDlX8VusmPKvjVNDT1FAje2VsXlLzw1UdWjA4JSMLViCHKsoLSJWaBz+Jhig4EdaBOFblGdpS1y3to1DqKcmCKZN1vbGE9xWX4dY/pYqrKGuED7K7kN46urlQ9Zr9w00wpxdNbb+fjmkxipT4tF9AsO1szzxiqnm6lhvfZieEozDB21+IcQWPJN/AhoOKBskyS1T+tQRJ3ddpGO2qLJZuyUWUCx5eSKuUkS4ycb6HrM6J64vNFug8ngVehQKyM2pkZnaRRPZ2JK52JSfwOaFX+CjS1O4+iHg3yE8cWyPCJqcGLvZqzKQNMgzkiWt2VKTuqey4kqImmy3CKBhKqsf8UodeJkavJ76bk0btVNTOptgq+RKdgZ5Aa/97y+Qwks/HICF++lqALH36g32ynH2QjOnEFVfhUEs6Qk1KtswD5f4ue6hFli76Wa/42PWDvFUvnFnqep8p4cIJlylOMRxN5KwXpZ55MJ98b5kWXJCyxYeAxJiXw/iexEEefB2HbPAuOO10bQplawIdSUmEBOOpBTaqNik5QQjln3AtqiLmi4oVes4WWw61u9aUJOqbT0lFKnk1OrhUQtxcjyP1sB/rR3DwMywsrCh/g/CPHJ7IBcJutVpDyFSgDn6XieEIbZUdLEDgr+FEldcd2Ig2W5J20CXZyYBA7y8wONW5iIxWNpgx0CMeIYn/3iM5Y9s0Sj/HEY0pUR4Vo6LvHusu7GDqH7fiNuJQkr9p2WAeDAvqUGZXFGtqQg9BhiofYW9xzBe9Ya4RaeMGqUoEMKzcsZcCUZgcpk/I77+GARg8T4eDV3ICQ5v27Wz3DLjxpJs+BK06kkSr5P/ZFotmeNHDC3pUmjWfD54uyj9/vqSHEj7k7/CXelXHXaDQJHxEbSSEfKkJNeq+hDh/peVVHAaRH5n2oLSZ7Z8yGLOaVCjuaS0FZieTEHBOVq1l+OThAm8NFoYlxKUqRUSY/pdGrb5lkhu4de2eG5GxKQ04PX07G8fBqH24+TERjCkRYS5yORlRSHT2Ws0JbZVmhWyxRt6puhTY0UdMofjN4tTBEbp6GzMFZIMnJk0kbw7yDCRkENRdhuQQ0CzVoWhJs/fYs5pZgkfayUsRusLfxx66OEtiTRTnFewiPhFUlqqy06/BxFGWhIHyPjLC6J+TgtdqRUFtowGY2/oOAIezwIHomcjhtQz7MW2WJUVbFPoW/pbWXeVuYTFspBH5QqmbyRs9Ec6dxkMkdwqYTEaSRL40UzYuSNDGgzJFadRbFsoiWeHbOlBFsioxs7QJh17kYSujU3g431D22kMMgWVTlKYcZQC1XxX+z2xVuJuHY/GWevJVETYjFhieD3VBKYKBFgKNuR5oAlO0ekV9bd6Cgz5ZP1tBTYm/mgWbaScLW8ieREcwR9MWrrHxIZXVyK9FPdtWT9RX1ErP6CcLqCJxHBXxEdn0+oK22MBfa9valsUZNsJWjCDsPvnQ+icpGpHQjHxNvL8V9yUpRIhRxaJCf+RVHiRNqEZMSl2Luc5leHTqkgO007GkDpjHc/iuEbB2LCMhMsGGmB46utkY4W5fWHFGyaxUH6ge4fsFEw7mNACsYvd4LepiaCwszw3j8Fvjk8ETOPqEXOxkwjOcJGTJNgYNEaSRgR20dtMzE1wG34dZQpWg3FXEaieubmCIvPiePvN+GVlPESx/9nRK0uJ3ykkPr6WV3UhzyuEvEpzI3C85EA+Luap5EsyH0jSviSGxWQ33kF1cVM1Qm/HTQFRV0nokvlKcj32QoOKx5heJ4+sPIhgwWXivqJtIr3l7BY5nqFRHpEimTpRb73pFTICkE+N5w9vgu167fHz1NfEA66wcc3Bb1aW2Dsglg1JqsJp9Lo1LVEbD+SgHTe63ByYxb0H7EI63cwIsvAQbhGJymD2YrYW9l7qvJcapSgFlEACTDyuRNGHlNQLKdjLmxcvxnzus6Au9V5nPXbgvP+G5DPeTlOvyaUlAqAqZRVgo1fU7IB+WleH/llp48pHKnHo0LR6xiqFc5AiPUDc+UIBDkKQWojyiy7ZJgIbb1dmjwLZNukVm0KPkTWUVKclBCLJ0tu4+jiiShaqhZ0EvrKyoM4xjGp+bFiw8VOCUlEJRk4UlVfIJtMF66n9ybOvHvzrMKYKSlxaN04N8w8V8LehgM71gqtB8WgQC4C9NTHmNEs5MyiQ5Viweo0VtnZPnleHyA/JVROIpR5hNFkngyqnLkpy+8CEyVFSpjsHw4vB094LffFtiVFUSNzRfhF1VB9Cotn6Mw+ethfxRQ52I4kpQekTuVmRmOSS5Z2VIQidjWXuz9BTyngbrEY1cTzr7Iclm2gOTNRelPJjA95uqABcmW0w5o+ZRhqp44aR+8zsXE62qE0Em960nc37gTMQOn0XVDa7WcYEkQ0SALiuxFJCEm6pzBXJkuEahMuCfMzORhnxZoTmtFBfSxrjaePbnLwkhGemAM5vCxw+F5jPHubhAzpdRgxJ46MNz7i1qNkjCK2tUi+TkE0R9iXYLzUsx98rBpA0Q45401y1GRwZW1NQmCZESNiaVu/H5at3ogXR2ORO91xnPp4HLeCJlFDqGkkc70/vsbYKF8jJKe2zmWwUoaR3ZtljZQAplGJrBQSfTIe+mYkbBI3TXr3Jd1CQcaNpYJcKgWzYT6MyVedfo1Ncg5ZmrPTpaDfwZYolV4yx1M/I0lx4veR9XDA57Y6y/31QZqFo4znaUrwhh5Zlsklh1Y6LSsFQupoBH4geWTCLblOpJ0QzucZQT0pILqi2iDSvvNAlChgwJSBljh/87vt23QgAccuJuL4fQYLpLAQ2lAZLDEBohUC9YSR4lAlipPIbcUNmMj06PYXaF7lFWplLoUXoS1x6N05RCR4Ko1Mo1Lph2PFTaKKNJNAPqw49Qpb6Ahl74ecu6yI9rZ5fgY15OiND25L5SPF3Ld7G9596p8bXYrJGhc7l0qNGLn0XHoNdwQX/kB7HxWmEIRRBekUfkWSx3DObz1eJS6Gbuc9o4MTjCsrDrIiLHSXJkiWuoVk3kHODxZnJ8xni2yGn8OMAbfJdj3C43Mjk/V5ag47TNwthy3/SOmd9bCz0cPnlVEwhm/6idJJUyBSKhIqaEXwumRYXqYNJpKxt3bA1rWXEL3aAlWKvsXht1fxMrwjpdUYNKSR3OZi9RIjT6jF3G8UwMChPcPdIkN+qM1Ok9qhyE1cfFkUSU8qk8upzMVXr/AVl4t9yJnRF872xjlToS/SYdpaGaFfEEHyvMtVUSmDVEX9Lr1pJDt0PsVUwKjJa+nOyUixp3I2cJouS1pRPToImZ0SZza9tvFz2SwiEMjKRa3TyWR1QrI9Q+532LBqBp680TCP+PdHqljSBM1rGlC6QjOYIQgpn9l+4b9EbpL/K2orhznJAuIESjcdmqMhBi0LVSGk7IsTHw4wIHL6hbTK3Im5yRfU9GiKi++kJvov+yg1ecVuR0swlEperoFwdQzB2hsFX+CNsSS3kbmkQy/yTpbfzfMTnMvsz1/QyBMNqGkPUcJ1DM0oX/YbJmsoWKQ88n5ygOklYj8JfeXUErlMEIR4JEntlNkssbuyeBgSA/3IE5i9bD+ehnaEt/NSdQaEgbF6RquTCAxOwb2n3z12xyZmyJfdBIPn2ME1fQZUyDQSdh6ZVccV8RXW0VTXxNLAnse0/3SyzQsg6asBR31uKZOTFsYbSaYK/VHXow7qe9aAnfk71N/YO/W7PyHyq31hOY1cj92Pi041fvgLjmhWl8+WiS7u9goWoxZ9tzF/QiMrn8KU6seJe+1UI298nonguCKUAQP//i4J4vkXTP4JlxuQibf90dosDyrV6Y9d59bjLO2cmnQZdQLpYIsDqzrDxioZBZxTtxiQQXW7Rqs5YDluMe04BCGJxjo1NiDeYSwq5TlKc7QJd6+ewgwzBi8yWJffYuXM43B0cmMg8BCuCb3RcXwRVK7RECVKV6NmiIgbWeBo/hQVMvTlOJtQoocjo+0xXH8bhRZbu/ISue5PiMzVZvfGoecl0LD+GToQvYpavkkunxCz/kahE+aWMchLOPGHRNQgEzlCMy9UpwmIw63AiTjltxPZHbczqCiOoi5TYW3wZ0ON9luit64DJyHzvs/IRgFaMiIAZbOfQHo7Shm/0699AN9N9ti1bhHKZJ77nbGkp69TUKO8KYp6m/yCsbLttVcrBg+0ME2KzICNwVe9s3EdC+Q69gy66+8xrtciuDi7oJx7f2Sz34pHSbcwbNwiFC9VlW2T+WnZJ3xZJRIWcplLXLsJB99dRFiCFzLZn0anXe0VYwWGynnv6WUKVQYk1f6nUZksb8nJZKy+VvRgGmOFfpBcUv5rRUK3tbobGG6BvPPG/nLE+DDJNDk1sQa2XnwLORVPqFTm97j+02zsfX2bDTbwR06mOoZcDuthZRKMB6GD4BtVW9ktg8x+8TlJdEqZbU6iQLo1GLayKkpV6EjYeQ4l3Ybz++8OVdJ1B0yORbXSBrQbytA49nt7xvSxUI2fOMD8eydo6/2JUW8ELVTgxtH0DkrSbF3+tAgRiV68TrSJ/09bnt1hFwdxId5H1Mej0IHKEcv38l2jbBXRYUcz7HxYVPHAnnZ737CKiIhORLk8rmqPxNjtD7BDzevqEDRmBKI1a3h125QPD0oRkhjpl8wlTVzW6tW4GkdyuEyYg9CY1EiIkczYloXQoXI2VQHE73MUzAikVSWlZBNsbrMetfPE46zv5m/4UKRWzufJ4bADOR024HNMOTz50o9Qx4smUQZXslXiUCVTV35XCrkd15Cx34OYZLZsxrJ45MupR6+xsQgM1ZAvhwklmZrDy+7ut8XzN0loUecHEK8oWWVd5rDfhpikDGTcgNQ2UXX5I8fOZLQ5h2dfejEAqpf6nXHQpM0lXIfC98sbVFg2RJlGCUrEfFgRfVQtlEGdBnPjRZC6IzYxBdmdg/F6+Hj03dvm2bLhq/KpB6XSb5iL0ierRKzpdDboqxWyzxmvPpLJ87V9SqPJNNpHvsSMgcCdWXVQYMAhhSaEwX5jhxHwt8WzsJ586Hd7K69IJtMczV8gj+N6uFjcxavwdnj5tRNtkpxKkoym2Yv8grGxiRomLIhHVg89pq+Mxwf/FDw5aot83nqsJFpYuTMBVUqZoFNTM3jTof2G6GCPvztNxEFIpliqqWNt5MCmZ1+6M/LKrXD5L0kOSjpKaZ4A+wnzjeuKdLR9GOi8C47E8Tv+KiIryeDhNvG4ZN0LBVNqNb0Brj1Xl8LNmt8jK9JvW+a35V2UZ8uubYvctt9yvwSRkhXiOFrpCMJvccQGN/ZGEHHrnAPPsLJvaRySBUIGIKtuVsDcOpPZcG9EJWZhU7+TnoGHwB2/qOrwiWihOlbRvScy2FxCRmJYW1NCsjTijXW7xqjze/YcT8KLtykwM6PqfdFw90EynvPvB8+TUb6oqTpepmBuA8xFwX4cT0qgnM3zKaYiyjBaNDcJJ47tgg8R9ZCQ4sD2/BIhiDmzN3uJipl7Ivts9kEKE5GsLU3xQJbaJcqknfH2dFRTAfKZ/F0p62v0KX0ZnXe0fvtsW7/flC/5reQKlT3t8XV5+w8y4nZyUBtxrSxeZnCyUDPvsrs7a3o75GFoPEHKmaSSp0Mo3o0YR8DvgJD4AvAJb4mQuILq+K1fkwQIloYg1POSxU86ilQK+6rhyr1k+H5KQd+JAvEIiSsb1LEzIWGampL84K/BkrcsG28Jv0AN+04kYOdiaxXcfSMO4EX/9QiOpVYov/3dXku/LAzB6vSrzHKekOEzpToOlVcNwoW32dU1chaGnDfxbkUTtcFa5ms7VMqKTZJbLCE8JTtm6gCEx1ojw7B1bjhXLVDd+AP9gBZ+oKvVPxZfNOSmlJuaWpsOkCTe1dbSDFNaF8Kjd2EY1zw/Jmy9j9blvNRhG0Lvw51RcOEo2sSveBvRhBYjFmXch6KeZ03Uy1IbxVwnwsn8MSPTCHYwGW4W1KK0petUGjIrDpdvJ39jrJBXRhNkyaBHq3qmyOzOJlMkXr1LQbVO0ViwIR7dWprjyLlEHDiTqCa6lMhQeq1MPlPAUmBpEqQOZqrAoKe+Z3XU8GhOP7AFn4hzr36aRcbGo+mWHt8YK8vnUvl/L51Ynv4HVWJM3PY2aj2RUsZn67Cp5UZYmiai4IJh53+PsUK/L7mpdOhgea1+nodwmjibqkJRoZeXzRUPfb4geHMLDFx3B7voMXvWyoWN594gMjX/IDejleeDJ+Bu0ES8/dqUbxEvbCCEi1bHacn8r5P5EyUxor6K2BI55vba/SQcu5iEBpRWmTeoUsYU4xbEqSSSwZ3MGaHFo1lNU+xebY0V6+LRsJoBw2fHIbObHlWJKiYujVfLRJLdmJRiRdNQFh8j61CTCkGl4oudp1kQGJbe6hIDj76ouaY/TsmUIknOppCU2T3XP6hF2qU9S8Gz5z7Ey+qHRH1saE7nILwcNhGLL1fS+nc5/PsCSvrDL4RabepRMyXFgEeDpxAXUecY+cihdFULZ1BFHraeeo1OVbKheWkPVC3gDkdZayO9CEqPdJPmEI5NQym3ERxpvbKz4o1DYgvjTtA4HPt4iELABrMFArnW7EzEuIVxGD03DhFRKQiiCahGxj6ifd2zyAqF8pjA1JS297otapYzYPS0WJRgYBH2FahT0RTXHyah7ZBYtYV178lENXluMNNw/fNsMrg8EpNtFUoRxsqBdQWc5xD/9kPuORN+wdiu1XNg+KqbWEMHvu/yexT5+QhC1jc3zlWIBNAc3CD0DIuxxeCjbWjT/ph+x9V+p8Tn+30Oa2OKD616IqccabVXjoyh/Y2mhG469xbj2xZC6VyuqDPxDKISkrG4e0mcuO+vIJocxz3vQk009z6ECp6r4BdZnc7Ens0z2j5TNjaTfh5+npmE+j2i1TFeq3bGK8j17E0K3vtpKMbAoXwxA8pTIr/QoUm+sNjb3r3NcfJMEu1tCm48SOIzZFke6iSr8zeS0aCqKc7x99aDMYjTF0PmLNlUICMjaWYShpqZWyAq7iWyzpiKgEjjVKKk42dwtlbHhd/3+4pmFJhKFBg5Abz7ihtG2JlkwJmeC5A3oy/yzxm7I3Rrj3nq5j+gPzULRtJMhszvGD674R6brjs6qfoLAqzlmJeFXYuj6dTzSqJ70TSUyZ1OMV5KYUmdMUVsUK+yF7C8xTq8C+2AbZca4v2bezh/eh98XqcW7PkLUhPjHJNzm6xRg6GwzP8k/cmKi6yltWBoXLKQCTbti8OdFw7IV6A8Vk1LjwKZN2LcsWaYfLou221so2TKNC/jqSZi9l17jw+rmqL2lLMIJCqSfj6QDEhK7KiqxzG17n502dHx8/pRyzKSET9ilN/Qn5oFI+mS52zslvXgk5JY22IjishyEMkvNAYt516m59ShQcnMaqQ7zL+s0igfz2uAppJTICGiIQkrbpSH45ilCI+4iQGVWsI2dtrfZqyQMFPmds5cT1IFQf6MsUKCOAQLdxkZiwu3NTSvHo2Ti87Dxuws3CfOw+SztY2M5TMl/yBkQ3Nq4ht4ezjwIx08euxVBZIE3yvG8rPaeZ7QuR/AmhtVsH5nD9qRP2es0N+Q3FSqeqj080kjruV29UXGqdMg1fCFZM/E2YnVkbfvAQVRpEy2VANdcOQ59g+vhLqTznIIU19DL5vVJRi3+86FtUkkFm9JwDCiAxmDv0sje1igZnkTlZR+83GKul9yw35NEv6O6mmOUTQhmoklyi4fgIcBmfnF92vHsK2P6EOuvgxWiCA7+yAHKo1o4o2FR54hVs43JhV0D1BlAq6+z41y08cUxLmGj9QXf0F/n7lCdfa0/zx58Kb0tuFwmzIdgVG/XKST3T/Hx1TFE99wdF56DSWIhxd3LakqMb+Qg5d/eJvkuh7vvAwF3fyJEpLQZxLD52tJiIr5Bzj9K5LdlCUKGrB6kgWyZjHB6xBX1F7fB29/tSSew90WgeFxKJXTBdsGlUfmHvuQ18Mei7sUh5xQJWZCojAhOa/txc+T8SrEHbkmz2iM440pRX+P/jHmCtXYMTB45tD5zjbhyDVrgupAmjRIpl+OXvvhzGjOn2ajXrGMqJDXDSM230XNwhlxXDILf00MndsVu4mRlU4id7oQ6M0ScO1mCrYdScT1+8kIi9AQHashgcBCTIPYX5lbsLbSwcFWhyJ0eh3qG1ChLH1zsileBTtj0bVKWHaVjpzO90eSPR9xxLC9aubE5FYF0W3ZDdx8HYxH8xvAtd0ODG6aD+vO+KhTrETLSmZ+jxv9ZuN9mCu8xk/thhMt16Y+6m/RP85codo7+36cPHJJZocg1FrzE06+yGfsSEISRrcpgqIE281nX0TMjtYwb7gJGSkpvenwxkg5VzIoN23bC8lWTFsJFmJnZIOcJ1WwmfcDVPR6g8wO4choHwln6xjopGyrDCIdi5ZgirBoDmCELfy+2uPyu+zY/bgg3nyi2hsSf8NUIanJI6W9XTvvRvjXWLSpmg1liHS2XnyH/FkcVEH6CarcLNvEAe9c8grWtdiMJ5+zIP+kiW1xqtm21Ef9bfrnmEsyqbazwaVRcw+WyfIE007Xw+hjTdixVPGizd30cwWsPPEKVx9/wr1FDdF+0RU89f2Kme2LYuqeR5jXuZjagiUGN06Cjx8ZLSTMJiOlo4KT1d9pJEwWfyJOSRj5gx1VxDYYaHTbVM6qaqS/D4pW4XuDEpmwrk8Z5OhD7ZIzj4lofKlhZjQDcbLGJ20gnl/fcgM6lbqMg09LoNGiAdVwpjEdxz9O/zRzFZU5nmtRj5UvfqpwEnffZ0O5JcOQttpmwg5WLZIBLct64ti9AOyVLEbS2p/KqE3J4kSaEVF8CI5Wu4jk93IOhsolkJVb4dc/0jq+T2asXvp/hYu9hcKr5Yceo4RmJ/x7xws0zOpQTM0XTCc+z9rnACa2LIjBG+4o/Cxkb5qA2wNm0ib7YfSRJsnTtnXJhutVJT/pn6I/DSL+kny3hh6/f3zmY2gtBlY87Tyk4hlc/+AlS/VK2Hw+ReHQtQ/GWSUihvHSmbW3sYNSveH8WxyTsn61cirVlJJaV18E4uOaZph36BkOj67M8NMGWdJZ40tUvFoFkF0zUu8gOjZJVTrNk8kB91Lrfy2gM9rBARzTtIDacSO4+1VgFF6Q2ZImICPlRl+w7vgLXPMJVfZ341kfo0KwsW0K38ZNRl5SwrvS8oEPt2xf4on7WX+57P0P0q908Z+gD15x+ybNzeU0du60oEhHnO2xCHc5+oqk4RI2qg5ocLa1gA2xY7flksBBdab5aFchK+69CsHP626jLf9taW4CO9rH+oRwA+vnptS9RTpK4rmJNVS2+4jG+TGyaX7M2vrA+AxZjKTkdWQYLgGMVLJb07cMFh5+rhgY8CVNlzSUyOECGz7rMjVHajPKvZKo/GroeGxtvR5PAjPBZvSCIRfnTC2EZ7+Z8P2H6V9nbiqFbes9Osv4xa7dd7eJKOTmB236T5hW85BRs0U8aPP6r7mlVFCq6cvaf+YMdrggSdLsZNm8rkQYsUji9+pkVZK5OBeGnw+eBytGrupZCj1XXFcmJWp/BwXyFUgW/irV1tQktjlt54KjzzGcAxEemcpcvl8O748S+85u62mn1zXbirgpg+Dl9AUN1/cMKTj2Z8foXV3nGm/41+nfxlxFJ+oErxm10t502OKRZ31yJY6schops/rgp7IXaUYl1NSp3d4K6pCi6FAkc0UcSmYXaxy944uwSPH2ephZGPAhLRORJGdQzJDdPfxbjpyxabEFeg5Kbdn3QMbVnXoOg+vnU1h7CVVftos2l1TVtABGiIMsRy1OqXEYyTP7oFPRm9j+oEi86YhlPQ9Nm5MOFzt/T9r4N9APb/4303hN7/J6+aZ9Hde2LZ/9JTuZiJWXq2HmxWp4F5yeTCOz07y8SJ1MxNKETGlTCAdu+tHOxmFGuyJoQUinJ0P9VjdB2VGnsH1QOTLvlToASY6fvfU6BB9lEEjiRMXsfJWMyjQSrSHiyJPBD5OqHUMzMlQQwbHn+ZNbbei6OnJf5z7fG/Lvpf8cc9MoyzuLLJUPz5la91iPVoWvmZqYJOJzqAtmXKqOPY8LwT+YQYjkvf6ITUXV5YeAX7K49ZQ+UXuZlJcGxwjz0jYhCrL4NaXwsyQDsrn7o3XBOxhW4QxsGREmJlhhzc2y8aMONVwc/qzkaDzz/pft6p/Rf565P1LdHW17lj87tlupe7mKeRqX5r9+dcCJV3n4kxcnXuYh48lsYbQUM06dtfpTEhwsP+xKVobSNXM+R80cz1Et5wtGcVGqh2dfFsWmW4UebDpXezLO19tnvPE/T/9d5qZR1geumSudr1Msw8cx7Yo/ydbE+7qRmSKwiWZqUugzfwKjbfEx3BGfo+xkj4FakZUdn1YMkTPbhyGD3VekJ3RKT6l0sxPvTw2ghiclWWDbg3LYeT/voysfPadHXMp/Eh/Ly/TWf5X+Z5j7I2VPMUeWfRlze71vZGUe27Fsto8FalPqymd5BRuRvD8lqTTiiEvvc+I4pf/G+4w3Y+LNNr17nusovtb99O+AU/8K/c8z93fpvAGZgkxROtzM1sIivT45zoP21YGCbapPSYmSs3950fuvse6heGifiA+y6+X/P5r2/whpBhR4aA5vP7Mi1g8sYGmSIS5enzMlRZddZ5KS1cU6OpO7bUQmJ/MYV3urWDtHq3iDnOhqYx6vzJa5aRIMtHGy8izpUUlELHGJpohJMENEggXRjAXCos0Tw+OsvobGWAcFRdv5hcRafkhJ1t6ZGvRvTM0SXieGm31+FpI3Hr6ZEvCoIIG/nFTy/9OP9P9R4aVE2X+0ty1zIV3BXK88bC2Si1uZxZbNZB9eMp97mEuxTH7I5+rPWIZmPw0ZprFK/ql+66ERqCQQ9SUS/clpYsn8W+rni8Cq23iZ3KWjnzVJ+yEIMqX/NjNJUanHOgX5U5Hot9HgnYI0dXpERdnjUWBm3PXLgGefnD5/irK/Hp1gei042v7OC5+CvvE3S4UgzFGygtJa9v8Z+v+A8KbYovzRPJVLXiuYK11wBXfbyAoFMn3xKO3pg/QOgZQTGjSZPZax5+/IaBt8EkAYaYdP/PkY5oQP4U54zx/fr47w/2rPGNIWWoJxE6sSPLlXcTJVfn6Pq2miJXGjXCB/U8jlXhNabBfbCFB54EGg6WH/BV6OX5DJMQzuNhFwJ/B04/eWVhKPpj5IdsBqpngfkglX3melYDu++RRpe/GpX4Yrt2+Vfog71WTPT2rezf876f9lwsvRLH61YOmSZ2tVz/28YjaXkHIlPAMtcqb/CJXmI+aQwhJPAb0XkBn3AzLh0aeMeB6cHs+C3BDCyEXF0BLZSEqk/Mg9MgkiP/y3ibUZ3Byt4Gpvjk9fYvFZ6nv9OEv0a0pKgZODBRqX9FB5UgnJKWqV9PgdPwTI5IhK6UkleZfsZhGrK6uGKnOD30ubqFh6k0S4O4cir+tn5E33GQUY5xfJ6It87gEwNY/j/byct6YkW+FBgBduf0gX+So4/eWTT70vPL1c6QReFmN8/Ne5Af9X6P+48GpmqHKsYpUiV9u3LXy7QpFMnzPncgvSW5ox3hBB0KfAN9gNx1544/TrXBRSN7wNdUGcZM/TbRuFk78TkmFjK/V2aHljEpDN3RYTWxWCh4s1jt/1V0tIUjzobWAE+q++DQ9Xawyom0etD3ZecpVwQZ71W1bKAuiun8ur3/WnnsPT1yHq81zZXLC6Tyk1jy1Vtd98/Mr2MMy3MKjTZHpUy6nq9koetGzFlUksyTJ9FxyN98FR+CJ7/ERhxHLLHEuKDna2kcjqHIz86QNQO9cz1Mj5HM4OX4yCz2GOinPA00/pk258yPB+3f1S5x/dK7IJV2vf4Hf/Z7H0/z3hLXc6a5Zcj0cMLXe+Tu1cTzNkdIrUmZtKaq9stjTg3KvcWH6zLO74ZVE5d8mqPp0IF39klUismfSawi3px7JpZ3jjfOqMuf7rbsPnoxyskhGjmnirPBf/oCgUy5kOt2bUQUBYDGpNOYsnb79AZ9CrnPCExBQ8lMRzWX1KI+pNrkx2uD6tFt+lQ7nRJ/FMqnilWei4JHSvnwerepXC8XsB6sTJj1Ifn9+fnlBdJZBuvfQW7SV7jM+S7SiiLONbFMCgDXewWo6flwIBvybJHVTvoMBSsM1pjQWKVPB6gz4lr6CYbEJS0FiHmHgbfAi1T975uLDfoqsV9oW9KzAH18oFqOf8H6H/G8LbaHONGjmfzphY/Vi+Qhk+mVmYGlfdkulKr37IhqnnaqoT1CV4kgMTjQNEomUrk9cVY5rmV8lMUpnmtk8Iui+7gdepa9RyjVi8Sa0LqoNiDlx9Dytrc2W44xKT1G85YPz27DrwdLXBrANPMXbDXVnyU4Kl6NdcpCXeNbwSmpXOgrs+oSg76oQxKTWNKLxtqmfHqt6l1a0NZ1zAGcKIfFmdVSaeg7UpSgw/pjLbHG0sUMjLAZeeBaFT5WywNjdgkVTDlOIwPxIbWpQWffeQCnjqF47Fx16oNMm0RALB2nriZGuzONTL8xQjK55Gfje/1LbL5lsLnHubLW7SmVp37rzLNhJH2l5R9/0vpl+z/X8JaXqzZmtrN8jzeM6EGqdy56MrFEnRKKxBxKvLrpfHnMvVVNa1kiAOnKTZOFDoBtTLjRcBEdhz9YNKwUzrYZX87tjc31jrS9y47CSXY6uXnniJRFrd4nlc0aSUBzZceIuXUuA3dbVUSKpa/Fw/H2a0L6wyvmtLOqeaDUi94NfE924ZXAFtynvhijrS+9R3IRIiTOnfKJ9KehYY0Gz2Jdx99AlrhlZUAvqe1v74/QCUzOmM7G526LfmNrZJ8cof8fGPxEdbmJkowS+dKx0O3vRF41kX6FlMMZAWWwoi77/li+1X3uG55BmkeQAKdHoGg2OrnESbAnekVi37ZOTz5ffZMOlcrTtX3ngNi9/X9YL64n8Z/S8SXs3EqdW6YuWyP5v6c8WrVStkZWxBPJqcZIqXQenVavKWu6UE3ilhle/siFPzezigWkF3WJgaVBKIBEQNSmRGvkz26ljwF3KcIgdL9vWOauaNZ8SXZx9/wvwuxdC8tKdKIz1BQflp7W2150OyzLdeeod4KS3wA46VIyJvTK8Nn0AK25yLeCCV/n+d95ZGbJ6kr16bXgsRcYko8vNRdUSE4jbbJ4fYLe9ZCo1KZELLeZex++JbuBJfn59UA3nZ7rrTzuHYHX842ZphbPMCGL/zISKkGsDv4GpFfN+hUZVRv1gmXHgWiJoTzyAxMRkWtM6xtPLVCmVQp41P3vMIh2SrLfsstXskjSGAysNfJBMYTBMxuNx59CbE8HSS8mgyT22C/Y+LYtHVMgfvvMk2IeZgp0dsyA9u5H+O/ueFt8BJ1+KVbgzsVOzugC4lb1hZmBL7Mch49ikj5l+phG13yiCGcMA4A2C8JVcGOwZUBVX+n0TuA4lVd0ixZwZcxYlPpQ6Fr5xmI3u8v1kZDa72lljTtzS6LL2OEAZEEgjVK+mBSXyW5AnKEZSiF1I85apUsf3hXidrM5ydXAPemR3VfvNRG+8Yn/8nJMlCcrZ+BkcrTKerlyBM2t6Dwd9XCuOoLffxhi5ehHJUywIY06yAqltaeuQJegYjNFKS9SOe/jURc6/sVwZdq2VX964+/Vrl0RTxdGaQlogOCy7Dhe/3Sm+D577hiFIZCxo618yBOR2LqvybybseUaE/4wEhlSZl3FMMsLeIQd+y59Gj5FVkYSAoghwS7YJV10p/2XCn2LzXV8stx7My/1Ka3b9K/0PCq+lsah4o17byiYldy9ytXNyDGI6uKjjSDmtvlMPiK1UQEO5E4aC1oQUs5e2mNu1LYetv7peDWqWQO46MqqLSSfqvvYV1DGTmcyDlMPMG08/jupy7Ku5fmRYRAr1Khx5IaNFiRmotJ6H4JHjQEsm51X3kqGUGT/Vo/XylQDcFWCBJkWxOqMZASupBf4lMwHMKneBZIwv5o+ZvSWm/FfHf0l5iZ4OVGZwczBFFoYyR7DYztitVKKVN3h72Cs7ITrk9Nz/gnpwT/ldE3kxoXxQjGnsjhM8UbP2BkKNcHglCvVF/Wiq8SSNafWsGqYu6F0eXKtnxTDaMzb6I5xTazBnsMa5FQZx6+Am75ahAaZv0RVJv0n/CiEqn0aLQLeJ/BsfkyZmXhbH0asljJ69VnBB7tj41+b8PK37o2X+H9I03dJtR++DYTiXveaSzpUZTaO9+9MSQY41xwSenkWGSksNBd3e2UsIpm3LvUFA6LrpKt/8DZmMQVIECtX2QTEdZYi2t74SdjxiY6dWGjd3EvQEhMWhIOFDIywkTtz/g4BkovHmRkc+WfFQ5wjpCMgdlkGU2Anp4ezqobO3IaFp7mWpKpqCxTTY2kfBy+ILMDmHwdORv+zCks4mCLYMg2ShsYZpE4UuiTiTzKbI8zO5wSKWkdBLdrwSUcUkmaqk4KsEcITE28I+wx/swJ/iqhRBHfAmzh5ZMT2NgW4QP8vOjXPCfcg5DsRzO6EoBbFPek8/XUGHMKQZ4FPg0YRW8Ly9P8w6EEQWyO2Nl71LqPMgNF3wwZP0dhErKaSo/Bercm1NPTf/tEXghip9GbLe5WSLq53uIGTUPI5vrZ9W2dyGZsOxaqVdzztQdhyMtd6Ze/V+h1J7+58nQZP2wlU13DG9T+L6ThWmMWkbd+7AYBh9tDP8wFzKCGFOYLcxPaxWt3MxuJRX/u1fPCVsLA/bd+IjW8y9/j945KGKZ1xEO5Mloj5833ME8mUpKc7e8buOgcmhYwgOFhxxmgGKJcnldVaqqwAvJJY6N5bOSTWFCAfTO4IeaOV6gUtZXFM5wOFtHwckyCub8EeiSHG+OsBhXRP0/5b0FYJTX1jW8kszEE+IhIRDc3d3dSrHi0lIX6u7uLW0pLaWleIEWKO7ukmABQoAAIUSIu+df60zSBkp7e+977yvfv9shycwzz3Nky9r77LNPYRAy8ivzFYTcYn/kFfuSiTzYfCcybym6VHkL7tY48poDrmV1wLGEyewfoQoy4eSQak5I9HCML3vFwc81ARYnajWa7eI8VyTnuiNZp4GRufddrYFN5xvg+LVQ5KhCtX0hoUEpfD2dUIcwpGM9PwR5u5i4s458VKa+IFUVvicsf4i+wPCuNTCHjOvt7mRglqIRJu+5jNmtHKv1L/dCFzquKkPzkSpeaeD5sTZ5CgLNpXIwmzDtHNCATvTMO5aie+1Ic4vUHE98c6B9/Itrh7+FteO/Njf9D1M5m/zn6M55j38/YvEr41se83GyUsPR45qxrzte3jyYmMyFLaBjQfOtLWSvjGpmDsp+lQ7K7ghKNsdW+dM/P90VD84+hGm96+J1YkOZ7vdWnMbbS04YnCsGblbHD99xctrU9sOLi8PxwYoItK7li/cmtMCuM/GYt/0inbF8s59abXB1zseg+hGY2vogWodcJQPlsx3SwNJY9giLG4rLGb35ay1iYxfKgjMn29Ewo2CEbeRslWB+J/1uR5nJQ++q4+Bhvcx3LLiUcSeOJr7C98vTi8uHXd+2/W6UPqix7QrM91WnvqDgGgJd96Oa5yEKUqTRfIXU2NLaWhFcGN4Gy061JIxxM+2Wg+br6YjBrUIQ6u9u6pH40Km9r08dswfnQnwm7v/2ILYfu24bNxGb7OXuiC2v9kJrjp0EoOMLG4yDaEeGnkgI9sXdbQnbrKZK5ZvLT5oy7vkaR4qiv0cmZpGJR6giI7uSketGONEx4cUNI17B6nHf2R7yn6HyUfz305Alw98f8vPnj3TcX9XNiVqL8GDGvm54YdMdyFVlSds8U7jtzClBvZoE4aURjc3v9Ym/3KhlVRxGWwgz6GQ0rFrJMKS2rahgVdeGgeaM03tnHcQ2nchDrd29RTA+m9LGmPyXl4TjDCdC2kWHECgh9d42B/Bwh13wc8ukJban9vRAZEpnuJFx6/tsZ4PEQWwUGWj39R+QmKNjRioy59+hW5i31IILGaMRduMFvk/h+BdIxW3UtrqVFqGZ/wd8Q+OnbDUrtV4JPy1CdqEj5h9ri68OdseFJD/Ksw0u+FdywrPDGptoyfMLw7Bfu1XKYIIc1qfvaITXiHW1JWgZmXISoZkWXno0DsQiwjFp9C0nruOROYdx/kr6b0wv+bXY88m0bEJ6Pi45mD18CZk4TDyNhAxffLCjW9RnWwdPx4ZRG8yX/s1k68W/k7qubXDvwLUzn++1s0dN36tUJg5Yerw1Hl55F5KJ8aRpVaD2zbEtTMhq1+kEpOn4avKNn5czXh6lbedppmbKM8MaYWL3mqjm62YGq8Fjq3/bzd2pfgB+fqYrKnu54Pz1TKNlluxQsVtOGifFxzXLaNbXe69HTf84aix3pOVVwbmUfriSNYJaLIC3KaKpt8DLKRKt/N+Gr8sRMoUT75+P4zdexsWMEWQ+lUq5PQMLe9rqG1akm5lXpVTOp00uK4b2LzIv8bKrNR4t/D5AsLuqQjsgo6AejiS8haS8FrREyQh0XoNGfoRFbpfh7JiB5CwvvL+rDxYfb4X4DC+U8NF+Pk6Y2qs2hrQJQTU/VxNpkAIQ/p234xIZsRiNqnlj0eOd0Ky6D07Rv9B2rZ1h1NRalKlIZNqfX+hh9ghPJzTREWWyHlXpEyy4az661dKmmVIcj62D1zf23Pjrzt6PYP/Av1Ho/e/Tv495A+Pc2oz+/sUX+2x7cVjTg+wcTS8dsUk6jlwbpIVp+bSpPWuhfV1/E1vNzC0woSed9zh7IzsrByGvCJP710MX4tJ3V5zCJUm7xQ4T6JwoseWDlREcpBKaOicMaFEFJ6KTceYCr6HJDPW5YWoGP9R5G/zc05GWWR3RGV0RmTqOJrBOmeYz9rkCiQHt0cL/fdT2WkhOobNkV0TIcCeOJz3HOVKZr98ZVIeUJCVex8mje+DlG4jGzTvA6uQEnWFpIzsyRQH6hY6FiyWa/p4TopKmISLlEVqVEtP2IgLHisc2ViQ73l/PKMjPh5OToEoxiqgAAlwOo1PlJ3kP7f4qQgSF4VzaPRQOe/XA9l0KUzGhTU5+HGp5LkVd7620OFHIIp5fdKQzvjrQFWcTqvAaTXtZ6FFagSQL+PnUNnh4QD1j8Z6dfwyLVRbsNkyrmnSvjm5KXyUXn/96xjjWio8LzhliezvXOo+5IxegdiA1PZ/x/cEu+HBLj1fPzx3zMVDt91Jd/wX6tzCvz51z20/tsmvJewPXV7c6ZiE50xPPrhtuK6EjKizEgHbV8MmU1qbg/4W4DDy3IAwrqF1NE8qjB+VET9nLwxkz722D7dTM8zdHmaC72UlV8Vp67z4eGbi37T481Gk7NXQcktIaIzJtGGKoXe3svcsY9q9Nv+pqBrnuRUv/d+HueImX2yM1vwmhw5em6J5BpnSkitiP9cu/x/x9hHJP9wSOXELzc164f9prCKpa05jPa1eisGfrLyhMWAgv70L8fNoZmc7OgKcD7OJzUcelBiZMfApNW3amNVCBKR1cpd1jJWRMR2z8dQHmzH0bRSGOcMyyYuLQRzHozokIdVuBlgG2ipE5hSHE0K+ZQlW2Upq3p1I4EgJkw8dxAxr4/IJQ32NIoyM4/3AXfLa/O64k+XM8KUR2pfAh7g37ZBAdNwd0en6DWeW7aaw5Jx60mNOHNIDORP2ESuQGmZxSCAdqX1lT+QLpWQUo0DH7FiutWxGe6LINr/TaAFfCiuRMfzy9dsjZRQfaTyhcO9F2ruh/gW7hmn+SGp52rNd5w1tfj1jxbM86BOzFFqyJaIYHVozDdaUXIh/921TFF/e0Nd7tLB3KUs8fb49vbmKmmTmFeG9VBD77NeL2lRroNPz0ck9Tm2QWNfMn/H5yRgGtkR260st9u+9adKp1lho8GGeSRiAmeyQZMZgKXBP61wxbkYQpZdLbBb6EEHfCM2rf3KJAc7JETlFlo5xKiZ13HliLmZe/B7rVB07EAe5kyiPR8IssRNvWvZBwJRoncyNReAc/D6pkO5/gFE1ugAfQoxZw9QZqbc3Fk5PeRmidhsjPy8X2jctwPPooQrxCEHFoL87Uz0PJoAaAYtQ+LrD+HImxjTviwxfsEOjyC8cYuJA2qayYrTP7qurBttefkc7JKy51JP8lw8e6Hi0CFiDA+wJOX6tFXNoPy463oZBSHwa64uv72uLYhRS8Nt+GXUWOdKin0Rpq9U9MG30jC3fTCRzbqbqpUeBArb0pLBZHLqZQMZcgxMfVFPD5Yu05Khgr6gddx3cjFhltrIjN4rDOeG71kNevHe353n9le+a/zrx3/hJwR+P9OxfdtaiBm3MmUrI98OLGofh2X3cyYZn54HjKKfhwUksjmQpjaWWJtg7B9IafI6Z9bFB95NNBkAf7Kp2zKzr1QxqWpKK39apUwqXrGcjj6Ope0ztvx7PdthDrphphkXMVn92D+O8NE64qP7n+nyFpvqISB1w6/D7Ohs9Dapq28tih853zEFKzHRLjYzBzxgu4XqUIaV10GD37J3ytk59ciIl11KxwO6GNjnzFUgqyVuhG8HMdJ6hzzVedMieUWh0c4e7lDVc4I7u6K9L6BYN4x2aeVT9GUZanOYbn+H1VP+pb1xyq6RGbjFZNHODjZgd7T2LSzo8g6uxRHD28nZDIHo0atsag4ffA1V1nC/+V4NrTmbPA1f4Euoa8BG/3KCoRT/xwtAOe23AH4YoF1YLc0a1BgAnDSSaiaCl3nI7HtYRMvHRXc7xAx1oJQj8fvILXfzqBCNUVEycpY09ELa3D/ge2DKGjdwi5OZwTMvhr9D+e4dy5OecRh/ti1IJJ4XsjGvfG5rv+pZW6f415hyzu/+mwpcuf6LLTXSGaswnBGDj3QVyWGdK2FjbelZMaSo2TQROi9XPfSi6mlLVyWH8j/u7sbME9dCLE4K6OFg5SgjmrePn+K9ivCTRqD3h/wGo83HEXzXoeTaEzHLX6Zogfqg0p9+Nk0nQy/D+GCeUkbCkokBB7GUvWfosDdW4AOh9ebaRwuS88i0/f/wVx1y/jtZcmAcHUoKasFBlWlkKH8Ou0FR38pEfqjAwddqJTXjpU5wPYdi2AfEsfQIeZDm1MhuZL114nTl9x2nbYCP0AeNBR1BFmyTnA5Fa2g/505tEE/r6YwhHJttGCmfOJVFRZZ8kRe+JYrO28Dk8nuH51DO889z1CqpZVYr0NKTSnWsg6YaGqrEw5C/C9YmLjX043w7QV42nNtFOkwjjyshnT2uKxgfXNMrpKoe0+RUGruJBRThw/FSb54ZGOeIYa/FNlwYmxKTTtql/E0nE/EMIkmbyVFzYNTvtoS587sW5i2Wlaf59uQeP/mOyHzX1p9yOffXNX03AXpR+uOdsEXWY9RU9eJ8gUo0ujQCx7phteHdUUD9HUvDC8MV4b0xznYzMNUxq/plxkpPGKS3EkKhnvLj2FVDK6Tir8gJ09qsQXOwteprSum/IN5zcKp5JGY3/8HFzOHAU/l5P0wFXmjF0gZvOwXjUlztPydfYHNR1VhjTq7w/7ncpx5vYNy/Hc0unYUP8qrlUmk1GLqE3oXcdcZz18Hamx13Fw3yakZSWhpDeZQscUBZKJ1T4xp46IU6hO5/GdJ4M92sV2VpNUVjoxIWGROU6jNZ1WnTap7+i09EVkSD1HcEIMoEpiW2lW9bcghwRCRyGFUkB0+roYVBUg1T7twFhOTa77S9vrVEte73u5CH373gUXV/5NsvW/nPS7XvZo6vcJanrayior+hOZeg92xs7ElVRfDKy7xpSIq0Xm2hjViMqGwkrnsioV0TT2vyb7fs/MA1inQ27KNW1FIuPWqeJpakEph2TTUY6N+mceXYLYdG98c7gTetS8wK6lcAjOOzcKujZmef47uYhcecB2k79HFXv3D6nKlBlztt37xZR6/jccSkrs8c6O/nhVJ9/YF5mUvJHUNhZOzo+KHChZmhrYt5Izdr7Vz6yj3//NQTJBmYMhodYEc4AdiHX1q63SDYkmfHjTMHxxx3JU8Uom/BuKsxkv8Bqb5y+MqkrmLf3eQ4jHWr5FLWEtwukLDTHttXQc8uJgufL5B6LRp8VQjBr1MNtYCndPbzg5U1ux21lpqVi4Zia2uFLbtSXD6ORjNUKnWqoZH1ARxBOz6ri9B+h4ygnZTObSSUR3UHt2rWk7s3W1rfKEITqlGNfSaEFzFLSO6FOfnuxG5vPlePB3pTZu4UunLDetbHtP9ad0VmwVauGxZHAlx+gEYx1vosbocEidODdE53cfVaIxMIXtlOZXyRA6Vw4z92N4p3EICqmBlu16IjsjDTM/fx5nzh6Gs0cljB7xMO7gONTxnIVG3rMMxhfjXs4YjuNJz/A2tuO2ddCaj/VH9Aydg+xCK97ZPoBD0RsCxRP71sZX97bFkj3ReHFROFJ0MJGEUVT+889IY6p/fhMoO3w/chGmtjpg3jpwpVph39mPfJO1/P7Hyi74h/QPnvg7NX/onZ+WTZh7V52ABJQW2WPyzxOx4Fg7flJiEkpm0KRpGfE88ek7v5zCGkpcakoOglWB89VeaCoNcgtpTV7l/+fvvITn5nJSQKjhdwPfj1iMXg3DEZfaBocS3uW4VePY3IxlxcBW+yw08pmFOt5zKSwuWLosH499UIjELmQu8i7oUOAK4VQmNVSjYNgvPIoe3h0xbuoz+Oaz53HkCgV9WidzICa2UOCmsT+NCQNkHghf8P1hYBLN9kY6HjoUWeeU6VhZ1btWsH7tWXNk628kLSicq2XVj8h8um8jMuiTXal9ONSCAT8cob/A9knraolbyusEze989l9/E0saRhAkmE4tLhiy/KTtMymEYfyuzjHTzEmYZJLLqjqZZ0lbU2jl2KEP8bLOOTsTh8D1GXjv7lqYOoTPL7alO8Zl9sLRhFfpK9xyelSpA5XtDdSt9D6aV1mPU7E18ODKMdh3oQ7srCWY0K06xnSuYaxmXGqugYavLT6BXAkV51QY3MXFYpailY3n7myFn6czRnWshmbE99O+PoAjGhs+9YUem0wpMI1DWEzV0qHz7psfO2/6FFtL/pr+BvOW2nV94tUFX49cPr6RMu+LHDBo3gPYcK6RESY5VTrkQieIyKQ8NbShCYKrAtMFOl9KtlYydaTwqzrClz8/U0E35avqWLGwc8mwc7TD/e324uNBy+nUWHEw7nnE5w7hPKqJRmxvIuFVB6sz5yAXnrkz4F34NbwoRC98kIPFEdRg/clIYWzvXZw8mXZN8IKj8I7KR6++o/Dzhu/IrO1tZ71xMKGK/MKqYhyd7z6Xk2yyxkjdea+J1Kgy1xp0vcrP4KxIfL5xtlytcHhnC7Z8ZIfxH9gh7kFqLnVBDKqf0ykwckzppEIZXDpKTI7f873o8LEd2uumMzgVfekQSufwIqEKoYDBvNTA5WFDJSnJYuj8uIkUMjKUERLd+x1qfR0zLGvg4oIeJyPx4t1aFk/H4RMlOBFJdq00Fh173QtfPzqhfxhjO7Od39V+PzoGvcU5u8ImDcQbWwYiixBRTPwl26Pl9uscB5VGU7itb9NgUxpSDp4K7Akqtq3tZ6IYrWr5Yj0x+iNUCtGyTJxb1YnTEv2ckQv5dykOX6mJiT9NmHv+u2fvLmvIn9I/ZN5Oj7/29adDf32wbXWaOjLuwB8eMkWZ/shOZSQzSS1Rn47F3QTtU6mN/GhGlWa4dP9VzNoQiYSMXNPReFUVJESoXCmNEGEZRrXahas3+iE86WXkG21bplFuIsVEi3B432YsWPElMpt6IdffkWadE6qgegwnnlgbnTiRyl39oUx76lhLrc59sYdmVlvISX14XW1OsJiKXrTRqmJemelDZUd7ShvrzD2NVBbbo/sJ44p0TqgsSlViVGnM3cSy9ckIfmS0LecxfYw9cokIZodTQEY3NVEDc5Tc0EbUqGRIQYByGNWa8ESQQ/duSu2vAd7Na6Txtf9NJ6nrfZWVjyK2ljXQMciKRuj5OsxEQicNTb/DCJcsg3CyUj91nwb8vpLsVWdfp6jvugCHi2l4/b0FqN+QY3QbUm5GSUkK6nl+hubBywit62Dy0skm31qLOR/f3dpYzpNmc6kdqlZ2x0v0d5RXLAd9zkPt0Z0WQXWjtTngiBxPYeUKnOdAZ3FSyyP4YcyP/Iu+SGRD3Ldi5BcX5zw73XbF7ekvHbbGD737ytt9Nz7brZ4N141ZOA2/0kErTya5LUlT0mwkEcdt4QB+RAgxf3c0VMv/kQH1zPKvduUu33eV3q0dmla5hu33zSB/RNN6PogTya/z/p68TVm47TZkb29BJjHd2oPLUdSeg6hUQJ0WP4FatjEnTpOmIrHaZSvN8+sZm3cvnCrtJIwphtD35ExpMHWEfjUyogFg1IjSZiPJcN3I0IIICgfNIvPJgoiJhGMFI3S/Zvzbj1pX5l/xWTEX8f6ZC8V45WEn7NqQgYwNZGxBAR0XrWeQuY0G16HmOuVYwqZohRcd3zkUkE7UuE2CbZj2IAVJDpwYexO/J59CMWQJm9qn7+ks7818X6cby+FTdENOlQ5PF4x5uDOv4zU6/F2Mqz6wnY6JeejYdSACAik8tyHBCXs7ZyTk9aILEIgWlXfigXY72dUqOJ8ciM3HriNBlkNWglo/g2OrBJ4Vz3XH63fRkpHunXUATxAuXVckxUQnKJkSTik6jlOpnQMiEoPIM54Y0OgEavglI9A1p90ep6cKsk9u+NO9dH/KvF7jZ054teemj0e3PmIRsH961Rj8GNbOVIVxdXbAmhd7mYyjvs2DzObGRlW9TfFcFc1V4rgrNZEDG6rz0FNoVvafiEMmzZ3Ozv1oZQRhYylhXyR23/8Z5zQPZ1Mm4VTK8xwDakvTsz8nxXt9fANQwkE7u2QlzTeZ8TAn9xdiQ03UeGowtgHKSdUEKgNKe7e20nooNKVJFwSQJhZJW9Ug4+ocdMVs95Lxdf6umHc7vyOmFb7UfXS8rDSk8Ke0NM2jOWpW31GRd03OQGLSkc1Q4OmGDXPi8NpDjvQL7BAWTe2o01MXHLN9T6QQmRiQHrpxGNXu47zPZbaX42pCZopeSLN34XU6M1iCpj6oz3IYvdlWHVuok/3bUFiF8TeRkd/oR4xMDK7qpBoH3asjhSSUYyDYwXtWulaIwX3Hw9OLcOUvSNoxp7gFjVYoqriF0a/dhpRsT4Rfryb2RiAF6CXi/aHU9POnd6ayt8fry05gzCe7EVG+b05CS5z82phmRju/Nb45nh3eBEcIz6Ljc8nAlWHlNZ1qneNUJPCZpR02Obx0CecE7P9IvNttqPOmdq+PnTv/tYEbaJPyMfdANzyzfhiSzXEIxRjZORRjqCl0DOH2U/EGu/pQmpXz6eVuhY7dLj+SvCLpIJDlWhIuLeEcnMDPE+dQ+tQEMWspotLG43jyU2xU+Xt/JIV/oiKP44XHR9reqONP0aZpFyaUSdVXNVCaHJ1TLPNM6b6J5NQ0o1aTlpSGFYlZFVVQu78lBqazaYgCaiZc70koxEhiYmka4nkDOcQUmhjBk3LcqeYLtqw9B7v0HPSrmoH7uuSZg5+irt7SNzHeg3y2wmGi/RQECrg50Fpn2sdS62vHsphQmltMqv7qCPWVp4BVnFv1XZr91b4UJgrzelofRStkfTQGat8QQhZpcu2nE4xYeQIOl9PRb+AEnD19BCkpCfD29sOIsY+gU9dBHDbes4x0pGaw206THOTmqDmU8JbgnW0D8frWAXTebKUANr3SC+soxPfNOoQ8Lc5oLm4lCamGgB8FkOk/mtwKj353GBlZxQjxScGsYUsxuGkYigo88Nz6gRGfLp48BUd6cKBvpj/eucbJwKn3zPr0rYFbx1XxjkH45VqYsnwiTl6jRJevnJWRnDVt7+7fItikLqrGQZUAd7NH6+D5JGw4QHPHSa5Hp6hBiCc2EUbkcpBHs2EKVBcWuyGzqAp8nInf6OHCLg+xWf2JeZ+nMqvMftueV1hYgLTkG+xzCcKP7Mb3C99HqYL9iibIZMWTiWQedcptMjWqGItOk3k58iWtpdGKJkyQxqWZquJLk/6gozlIe/ayAmzZW4QincYiBrpIcy5oQacSz9ABU0y2Ec0snVHD1EvCbZhYEyPTJzkNouYUYzclg0kTClvKKZE5FzTQogahwsissxjc04q3Z+XjwpUyoZKgPdbFhsvL2/nxLuBRmnrhWQmhkl4UfdC1K5QozocKO2uhYwMZVQIlrSwnbT+Zqy6xdyu2RYwtKKIoha7RWAhe6NFtqtpWBrVJtRq1sYSaODtgYyJefX8egoJrEO/SrLODdb0WoInPV+wyhYGOVXJuA76bSiSShI/29MTzG4YZftQBipVcnRCbzDmRwIg0RvxV58Z6EJtrK//4LjUxokM1s/Kq4M6aYzEY9s52dt8RHWpFYfFd81A98DpOxdbFaxt7z1u57L6ncb6+gPVvxJG4mbpN8x01ptXZVzrUPIHifGc8tf5ObCPOhZVSxEZI8wVyMKRlC4pKzaa9X2m+mlb3xjsTWpoiHtqOsnw7pV2mlY1OplOilDll4auSywpq3PySStgWMwvn0x+iHxSKyq77OTDF8HS6yN8PmeM9c4tD6FvkY/rDA7AsfRPWb16MsExqHeIpnIwjQ3AytLSqgZeTImaWx6/JkvnUwkB1fh5DzXWIJlamlnBHTJgZ5Ie1n1zB0tX5fEYp3nvahR51KU7tSUOJ7iuiIBqHR1EHMa4cohWEJjLXIs2WogFPsT2D+Xk9MozCRdLeggOK4Qqb0jlFKif9dALOHMvF5q25eGCcE5o3sEfP9hY0Di3FmWw3FIawrcLXuRwoRSLkDAo6iAnWkUEVV9WKnpwxwSOZ/8MUIuF3JwrpNT5LCyDjicU1HvqOSNhTVkArc4Ikwsy6fzihhIRSVsjJAZbVkah3xhFjJj+BBo1aG4PlaJ+JZn6foIHPLE6lON7B5FWEJ72Gs8l3EJvuQJ/ax4m8HLAnuo7Z4eLKe7WiEIlXejapjFdGN8PcRzuaeuFP3dGQUDOY1xXjxx0XzdauFxeEmWsn9qiFLceu4lpaAPJK7DG4fgR57Qb1hX/zS3YZp5KObbvptKUy0SijfqvqPdBz3fpZY5bUVAG62Xt74vE1I5CronJFhZjar6457EFFOESau610Uu78cIc5GEIhnAZk4kk9bbUHcvl3Jt/fepx4l7iwXkAijj32AXm6FLuufYzkgi5mQJTz6mqJo0n6EFU8NvHGnEB7N2w9/yJ20lOf+dGTSFNVHOE31epWtEAjqx3C8l6lnQQfZErFsMKymjhpJ0EDaS19/nwP027TazGWcOAJMoLCZFHpGOzHvnQswYwFhTgZWcbA4wkFuhM6KFJQHmUopwHEtmIMMZdwsxy9pSdsWruMtJrcvpEdmtS1R2hVMgghxaL1ReZA+vGDHFA1yAHOLnbIyijB7B2OyBjE+4WwPx9QC40hEwoqLOc9tTu6PvtA38K0Q4OvjZxy1qRtE6nltUonLacVNwmdnMun2Wct2CgaoLi1BFDaewi1tjB+Gi2JHCmOo/2xWPQeMBYPPf4uCuiseFgvoXXAm/RFD/J5dkjPb4CjN16j1m1GRUNh4EAWFcVgYPUplLls3PvLWCw62h6u7nZ4hY65Noaeo6Osjaq7IhKxikJ/ozxbTcLHH5oKMbiWkg/RWmub/9noDMKJTHylCFRrwrUiV4xbNCFyyZb+Q7F3EJ0PG+m7ZVTq3OuZV59+f8jGt1pXPYWLcVVw/6qx1Lo0NyU5eJxmWuePzafTk0spVrkjZYx9NKmlOf7lXS2talBEZNRxvWub5IzXFh/HaXrqzq7FOPbIB7SMcQhLmI5LmVN5oSS5nMjGxFHVPDajhf/HeOr9aMw8xEmUCX22J7UaNYlWt+YcsoWH1HkVB9FEtuVE3d/eZhKX0MQncTI08ZrEF9fZ4qFiZJnOgbbzLA3uEonxNArChtQAYuinJzmgRqgFXywoQOM69jR1pWS4YhNe/Y2k2e4h1haMUBxWMWVpN5JO1HpyinYL2+NqbDE2sMnn/KmhtaImZokmI7Xj305OuDP1FC7viMe4Yc4IO1OMnzcWarOxLe77LDW6hE+LFJpwaUj1XSTfoRaZtjmZW4IonK2IBLtpUsS2cY4FVRT/FXSRz6Pla5EslO4lWKMYuMJ7chTJ3H45LqhbrQmqV7LHpL4H0K8TrQ6VS1T6eJxOeZAyqpW4igNhDyv2YUjN6UjMckOv7x/FmdhgBAe4mOMvDkmAzGUVWK0CaT1AtTd2hF2HhfzjwbZqy35hrgXDWxwx+DfAhxD0bHu8sbnXC4c+f+kz3sxohzJuI7wbXq1a5zrn5t7feauLnKjFYe0wk1gG9gWoQbw6lGZYdbWuJFByDM6zM9ttbmTkm7DYGTkA5Q20OuAUcdSyPZeRqN2pxU6YOXwJzUsk4rPb4mTKC7brbiFtaSlwaIo3PorHj9GEBfe2pWdNTarEliA6ixpwaTsxjhhX0QORtI88cGlhwQM5NZpYMfvey3hxmgU1qtjjzKrrKNnA76iddWiOxdD6XWZe+JjCpnjsfq+aWH+wFG3c09GpqT1aNLWiZSMHDOtjwZVrJewzr9dky0TTMbKPTcO04RZk0SA8MNYRPds64PMVhJsXK+FgpVAkTSB2bUc87Es4I2shh0mCHuCKc6XeiD+agi2bsvH2dGeciipBYjLH15dMJSdsLWGSrlXflVNxmswg7SXB1PspfKgESFhe/ZBMyirpcz1HGlsLIdKu6q+gk5J7xLjGeSuwwSrVW6tSCTltAxDT0hGnjp3CqV+j0b59Y1wpfhvnUsbyxr8nvv9OpVRBIXQ98tDQ/yCaBCZg/om2yMguRqzaJuJjjYYwjhpfslIUMBU29KWjHBrghsm96uCxoSo9UBdJ5JkzFPDz6YE0DtfRrOpVTlccNp+t3/SMY9JSXFpJZrPpHFKptc2jbz76+Z3rP+lY4ySi44Pw4K93YVNEUz4oBx/e3w6PD27wWwQhl85IPDGcsKyOMHpj2SkcJONck7PEAbE6O8CBmlF7oUqK7NG11nksHf89AtxysO7Kas4JNdAfBsFG9vYOyEhPxuwZr1C50FRLuyl2qYUDmbkB1JwSHuUaKASjUJEckcfIIEpsUYL02Oa26IHitxvoDP58AgGepeaQXZ1I3KS2HeyIx89luiAqqgipiQW0inbUmPao7G9nGN3PuxTZfH/N9kLsOVSIPu0c0KOTBfFUmlZHO7w1U8Jv68PUEY5wJ9Tu3MqC+b/kYUNOEErupSWQ9pRxkXlfRssk7agVPcVtjTASb8pZ0hJwej7eftwZ+8KKsWlvIfUH2y4mFF5Wn+V8iaG1GCEPR5+VD6GYUlT+t4r2SeOJoRWSUzRDzpnCcdLCuqfaJsHVd8qtkH7Iegj2KHKx+SyaRPng8ec+gbePH4qLZRJuRxzP0jR0CrqHUCMWr2wegs929KVwFZrjZOvxuVopVXRKJ6Oq6mZl+iW21VMtfhaZSkZbT8UjkQ649im++8tpFOZYMKbNQXw+5GcE+iRj1ckOeGVT3+mnv35uFp9ZaPt236U+A1se2bnugW+a0HvByuNtMHzhNHaGjbIvNUk3BWQQ9U3xW1VXDKzkhP4tQzCoVTAac0LkNYpUH0wnKD3+/VHbNhIHZ2y8bwb61T+OU4kPUpru41jRvP8JWa2OiIo8gZkfPIPLLtSk93eyOWFiWMVaT1EjyzOX1pFHv53PUJxVCwZf77NNlPJsNaHScjMpAKpKU0Z1Qu1x31gnNKtj9keY06I1CD5EKN4088V0QnMK7BBB+Pr6J9nIDfFF4aQ2tpAVn2PZexGu288hI5PMozaR3nvKGfmUJYtDKb5dUoCYbDLIa71tzBZH5vyGlkOJNMIDhwkvFBWQppd516hqUYIm//0nnbHjSBG27CtCiazJ3RRcRQC0tK0lXy2oyLq4cPyCyYh6Ce4oNZGm1o4Wz6VLNeTEUjPLMim9UwyiXGFFTmoTMzckRBDTajVQ2lb3l9MrYYgmRAjkPQkFjeAr7XLHBTjui0XLjj0xesJjqF6z4W2ZWMnwrg67MKjWozgWUxuD5z2A+Bse6NYyEF9OawsP9ldh1XXswyla6dSsAuQQ1uRI8ZSNo02V6h/+rXbTafNyzTaRqb4NCZ1KnNH+y0fDDx3q2BsH+6ewV+xP7w5NRjaPeKlDaCSys93xY1h7HIyiebYUGemQYGpXr5XaVA9THkM8Pd+9ZxMxd/tFs6/sjWUn8Qbx7Y6IBERez8QaNjI7xw69GkTg3jb74Wa14lji61TMtm01tyN5nGZ/mo8/OncfjNQzlxCz+zBKG3DQtSqkdX9FDz7dbWMmmUZFAjRRigxIi4mpKeEGE2uVaT+5UGZK5OGIlOrB2FIQjAXrirFwbjpWkt9XutfH4tLa+P7zJMzdZcXCBp2xKaQx8rvUQYkbJ30DvXMtQpCBSjjZ+UNokeTRD+fPmoGojnT4FuegYV0L9hwtptnjwGtktWKnRQ+F3jQnCsMpH0KMI4FT9pnaJs+fpl+QY+O+YsSVkHGpic0zBU1k0eoTKvUjHNLSt5Lh9ZlW6OScck6+e8sZwbQWJ86XolBMH0tmVy7EVL7kkGoBRdEJxYa1rK22jKaFUjIPx8XcVxBiD58nJXGSjqyiJ/3qozjYHdfW70QJne/6jVvDydnVMOtNREuhlVEPh+OoVukKDaA79l9qgJi0TMxnH2asPYeVB67iPMdQiew9+VwVRdQ5z/f0qYsOdEa1ITRFFYXyOSa6PRVnHvmxXuU4dKp6BfaOebiQHBJ0tcj554zwDdc5xKUWz5b77nml5+bu/h7p9CUoKfu7ITaNHaUm0RnHPz3ZxezSVaKFSYOrQIrdjewYaq7p1TzIFEBWhcNETRKx7st91qN77TO4ntUN17L7Usic/sC8Co7v2LUa67YtwY3UeGzZuARfHP4al9taUKolOnnwCo39TOkThpMWkdY4SKdlFCdATKwBl8ftUaZhxBTfHyETsB3EU3iWXrcclWXHbZN3Xwdb6EjfVfK3hEBhJ0U0NGlaBZtNT0sxWjGq8LBgiz/NvUKAwqMai1OxCF8YS0hVghH9ndCrjQOFIwBZA9mu02X5BTL1yi9QSE+RC8WDhTvtLAjdewIvtU9Cq0Za8i7BGrfayJ/W0fa5QmJiwJHNbI6V7iGzfpTtlBNKEpKb/aYL1m0twJKa7VEwkm01mpntlOBI0yoSpCiDEoyIa037JfyKwnxBOCb8r5VHWTgJvGDKQ7R4eqaETtEPCluHgNZm752Ns24mLSxpbnMKHOhbrzVzvzKyMY2jlfCxCI5Wi9HAK57vjnv71EHbOv70rx3Mxk0Vf9EddILyw/RpnruT2p3CcUQ50wTMzk4FpsawtLCVf6+OaBSTFr5xvx3aL3Vp2fLC+mNPv0fXtgQ7Ixuiz5xHUFRojxqUuAndamDt4RiE80Y1OfgTu9Uy26YTOfGX4rOwj9jKlGCi6h/fs5aRpOk/HMHmg9cR5J+JFRPmoH1NJfXQJJc640TSs4jOHMzLtWGvFIf2bMZH3zxGr5gYUZpKZkyTJOaQKRNJi5YPmN5SSEpRBZlFzZ7yWmWCFRgX4ynYr0C8GE/LuWaRgiTz+842mvMyrS1N8wgZRbFY7WIQgyr/YRbN/F5qIGWIKc6qZ8jUarIlJMKv+luTLQdIL23hoZYPYlMen2jFB1vdkNKXgkC8zVG3rb6Ze5TCkp2HFg5JGO16FVaaZjurHRIpizN/zEPaKLa3Sw1grsJabJfi0rImCnVo8UFL4GWhuGpBdgYnz1xvwSF79lkLJ4pGKDVTME4aXgL5VDcbUyr2rj4qnCjcLMbVde34nlb1FFdWaE5jo+GWIyjo0JBCu+4kWsVUxj1TX0LlkFDCq4rQQaxbjOoeq9HM7zNYrOmISgzCtF/GYXdkfbh6lOKb+9ub7UQf/xKBXPkrmmNBAwlHRRKE4LzfN6gB3RYLPv7pNPz9c7Bm8rdoVyOKfOmC+h8/v+3iltaDHbw7tHbrWOv6+8ObhDuj2EIrVRcrCBs4yuhIJnAg9jlJ5izmwGv7xw4ORl0y8dYTcfh120XckGYz+ERYsdhI0jFqxdS0YnSpcwFjmh2FJ3Fsbok35yANwa47Ud9roZHS1PzGyMjIQHjCSeQ1pnQrxCVNpUEWtpOjQ3xt4pTCsOqYzJW0hMyfcKE0vBJspEXlPcuLlhZVUvkgQh+FkY7E2HY+aMlUbaXzaRLCpYkVJtIkHaRAKNCv5ylGrAnT0rBG9ytiC23FWU/nTw6hsKa0qZhIoS9Htu+ORibBJqt7fWzNCUBuDp8rgZDHrzbxeU7bz2MELuKh0Fi4xSTBg7AsgU3/ckEBNu4pQl51CooYV5ZFS7piLP2tPkhbioG1Y4Pad8wgK8YPoZB8lYeTzSgker6cMlkpCZ5SJ+Ucak+cvtc+1NYWWR3FhefRsmjMJlJY5OjKwVXGm5w5Ps7khWglT4swClfSYrVt0BWtO/SCg4OKeGtTgJiWDq7nCnQNfgQhHhs4XIXExC5ERLm4mOKPvZH1UKWyM6pS4a2ho3pNkRIpk1sZV/MqxVRUDF9ahdGcmzQy+YEz8cTGlTC40Qkip3jYc8zWnmrqfckn+0uLq5tzQA1fYQQ58I58IDtmx7uQ+6tQs3x+d2t860gMdQvlcUBULTE5K484hT8zCkxew6HIJFwU9oQLGgXEobJ7Km7ktsOB+A+Je+PQxPcLVHbbhaa+H6Oh9yw08L4H9RquwIWzZ3A4aiv2UPCTR9FkepIxFXQ/T695OzWQsqGkucRc5YsS0pLSfopEVCSZTQ6QfXIe3BedQuZxVa7h4IgZtM1G5lBOiTSoFj2U3D2UDDCPMENxY2FM7VqQAAlzalVKz3y1j43BJUSUJTMBEh5pPO2akFAIEihMJ60vE7+LTEjydLfD3SMd0aKBAzKyShAdXYgvfiy+KWJqdm4IwwrX6/uKGMj6aJIlmBdS0SYwF+PudcaqRD88dFmrYxQMRSuUh9CCz36ZjqJ8Aq2eaflY2WNy6CTsYpqlFCj1UwpAuznEuHLUHqAFsvBBwtrfEy4pxPk4HWPOJ2bTElFTR104ifS0ZFSrUZ/aMxc13Zehkc/XvG0iSkuccD5tKiJTRiPA+Ve0q/Y5aqs0qlMxLtOC6Cj6D6lQNA/hnFeVe1XJKOFfRR8U7xW/tSBcknP36pLj+Fw159RmKuroVB9zRIODYwFqBqR6+8eE+tsFTvii5xv9N227v8NOpGZ64vkNQzF7H/GhNd9UUlSU4QaxnWJyOpVWa9cqxWR+ciLd6Mnqb1VO6UFMqEIUrwhrErx/edd8PNJ1A6KSpiIi5WGOvwcbbw83Sxzqe89FLa/FRsqLSt1xIX0STiZORviJY1i+ZTaVJydEjKKcAS0syLnRJLI9JuKg5JSyA0r+JdIyrAZGOboyy9JSwoPnOODCzhVJzqBWt7SF3WBFMqUgiLYIBfM7Yma1TRpKEQZpLwnFeztsVoFUo4odZr/qhI27i/DJPn5HMKIOmVzaUJpfkRFpdC31KpdCy8vCqlqoULvIgIG/HMTkrkU4fdUO6z04JkMpdOqHQmM6u1p75BQPlnZ7e4tt+VxRDcEqRWgkZMpHlrOm5HppV6VmKhQpJ28PBU1L38qmE7OrP0rK1zhpxY7jbonJhLt/ZTTwScVnj2ejTVMXnEl9kPM3mgrek0NRCH/ntehZ60msCO9qis7oyABKobEg1YnFVdJ1WLtqaE0HXMyrRHalD2wIu4ZddPgjYtJQqHkuC82CSvX5fuvwco+NcHPJwdtbh2DG3h7d7fwnfz3iq6E//zy6+SEkpnth+upR+Enbe5TLUE6cG0meN02LTsqpyUl0pBnXmdWRfGicNBW1kCCG0hUL5SwVOeLHcd9jcoctOHX9WUSROUuIeW0307/axpONmh6/GG1sZy1AQqInPl5UB0tOliKhah6KqpARxExabBDJVCt3QAF3MYvtVjYSrNBLnRYz3UKK/Izq74iJw6wIjyjG0g0FiLpSinxi0L8kQQKZXTFkGdb8jcRg0tAyyYoYaIVLgiA8Jw12nb6ANKYWF5RkIyFQGzUnWuyRZ684bPmOZVkWQSRFVrQapvcIX+zHNEOdTYcwroWqa9rjq4X5SEnnZ9pZLEui72lMpHHloGkh5zgFfEFZIpYwbj0yrHB5CzK3rJVW6IT5y0l9keUoh10SHFpSAyu0nV8WQM/RuOvn6ViMyWyCYX3vhYMT+1dWAUgVfPydd6BHtfux8Vwbw7w30jxQr7oH7iCsWc5xir7OZ+g+FUl/l0MJds2d8EY1i7VL42pMAR7usR3v9F2DSu6ZmLm3F17bMvROS2lRiaNOZBRpN7C2fvxGbHDVQHfMuq+d2YMvlKPizqqzUExmVhhNixQKcShTftqsAzilosgOAuP6vJwxOAi3tFY5DUUlLjifPhHRORNQmLAS3+2Zjc1VybDeZNCFETbzP4LaRAyiAdOEakLKOmi0pWK6SkAXLlQOq3BpedmhCqSxDT9ThPq17NGxhT3NtzP2hBWjqKgU7ZtbaKrsiOELsXp7IeJvqJ/8kjT/m/0IM1w5rnwoMWLpIU66stc0yXxNt0QgcdNpLFlXQdgrkphZDCXtJgyvRZXzZA7tL9NKoLCqFiTKh0f9EsRRtpd23i4Jh+WtTWjZ14qBPZ2wakshUsW4GmPVh4hkWwZxfBQGE2NKk4pZtUNEOFlLxMcoVBIskZJ3NEdiXPkMvdkOOXGyZPupmadTyGTl1A6Nqdqxg/6BVunUB0GRtCwMy2yNwT0nw+LkxubaGPd3Eg+pZputyKGEUGmyd7StapaMT15JMfvalCOjLDMl8jhxnJypKAKoIJWBKAghv0qbdjUeRcW2kK3IyntSwzva+U/5ZviXg5f/cleLg3S+qHnXjMSSo3TYSvPQq3UInhzSwGzpWKVVIX1ZTHQrcaZrk5GeGtoAW0/G45ed1ChwxQ/jf8DUjpupeZ+g5p3KB3KwzE1+J4H/+GuXMXvd5zjuT2ckmoOruKNimpp4kcbmzU22BG1pLjkRyq2VORNp5Uo7eX+hgyHS+8osk3MlrfkX5MLLBnS2YuxgKxJTS7H7aBE6t+Qg+trh60X52F+lHgq717FNqPqutmgULQ6oGhWNiakn0LuNHVZsKcIPvyjwbruvoeZkJm2F12KKJl9wRPvk1K9yTavhVMxXUQQNjayYwoC6RrsrHK2ouucEHpvkBO9K9gg7UYCvz9CZvJ8aUatlihhok6l2dsh5nMG/JXlyzIi57fic5g0dMH6oFQfCi7GBsMXPSw+lg02nMpXDXaxrdS/DHfxMTC+nUfFhLbsrVCZroqjPypNwWB+F11+fi4ZN29Eg3zy+KqQd4LwN3as/iLWn22PS8olIzfKAg8U27zcdLMPf7an4atAiTaUFeXxoQwNDtci1kRj5/ZWnbceEFTnhyZ6bTNFED7csfLqrH97e0XOQxb6wMCUlh9qOpIreXirbzgaoIzUC3PDdpvNYpYEXQ6jP5uF8VWiDrr1wMQmLtl1EC4WWzOf25B2apyIrLW4S+auIgizf9Pcvqv5XTkY6tpxcj+OB1DIhNG3OHERdo/CbsJxM6w1OqGKBilMq5ipmVTuEDxWsVzxUS6Fqo5hebVB0oJxx5aAJO9NzNbsWdI20Jx2i3GtpWLE7Cyu2cuLLyImOS++OFuI5Cx5sfBkRZy5g7uoiXMtnfwZRU4mpyDAxGY5YccUb3s5JaFTXHs/f52xMemJKWR+jqGHlcGopVtuRtItCDKLdxxI0RT8kFIpNq41y1HpTUIR9BVHe2Q6n5Ax0G2hFi8YOCD9ZiMURhB7dKbyyMtKygkmCI29stv2UtuT/1oIC3NnPitH8bnIaLUlhKdo2tsfV63aIOF9imtGMTH3XQEfMnJ+HC9eoiQV/FN1QqExtVRxb8fUjMbAjPAzMdkGbhl0waNbX8A+s8gfGtTFIEaeH/bYvpXJ3ouJm/6iBDdOW9d2NEKw9YYy2hQlKyKKfpaP64cpT+Gp9JFI01yY8SipTlq6O+dRbtudlqK4zf9iF3PNJ7QnNTka9N+hn5OU548NdffDaujv5oGxMIwbq0ywIV29kGWdNNVzd9JOS6UrNoAo32hLkRu0gB06VumeR2R//aj8ZzB0PdduKD/qvoLPYCPvjPkBucSC7d3OHVRXxavQ5bF63xPzdpdtgJFyPwbzVXyB9HBnFiVpBDKyIgLRpecxVGxdVeEPZU4oiKL4prCeMOYPYzwS4ScLJb2qdnYytGK8GRiZbplLfkwOm++l9TZQYXDibGtDDxQ4vPaTB5205+d6c0y92uuF8RwrQRTKlnL2xLeG3JwKvV78EawkZPKEUX8wvQHoWJ0okoVFiuJJftExr2s7vacFDTpFMsXwETaziuoIWYlw6o9Y9FzCqtwOevdcJ6/aW4Ps1xbgUKSzKvojRBRPEcBJuLZNTkO0J56Rle3e0Ija+hBgR+Hp5CSKU1VbI58o5VEhNQi/hF0lY7m5r09wSOMXb5dxd4DjIUSOzBcbYY2yfe9Ch66CyUJlM0K2kxJ0s1PaYSb/xB3y9pz8e/nkCGTEfocT9Q9uE4MF+dU2xRaXLrg+LxQJa6V/lL1R00NiHOqHe8KrkYo5zKM11xDdj5pvd5Vr1nbJkKlafalDNzmf8DM+etS9dXj5pjrfWkheFtcWEeQ/wDpm4e2B99GseRE8wnfcW7iihM1ZKhUa8WvbS+3LQlKxTixPB5+LTX09TAziic53z+GHEAtT2y8b6K8uQVRhKqeQA3oYMpiQ5O7th1cKZWJi4BnnVyFh+nFwxmUosaYIUdFdH5RBJxQg3KhpBITIaWKtwCjcpCqBcAu38VfxSuQHvb7eFr8pJk6bk7nKrInMr5tdPTbK0M6/3oFJ88X5nE0BITy+BT6AVL67mm4oUKGY6tgUcN53B+w0v098qUaajgR/zVhaa8fiNZJq1S7kPtasWYXRDRU6Un6DURy3h/hXMUbRDoS85X8K4up9WzuYcgV1CBh4a74iGdRxwNbYEdWs4YO6yfOyNZx+f6GS7XhZUYTLl8srR024N3UP79xSWVEKTBOtTvq+ohdJKNZdaZCEO1Zanh8e9gl6DxnCI2E4JXAWyFYOJQ/uApzkdF/DshuH4drcWWfLQspbOlGP7SUo1cKDVFc5VTTj9rl05esmX8uR8T6QF+PXINTz57SHOjTPW3vslBjU+LkZBt68eT9x9rFkt/rbDuVH9Q2tPP/NuL21l3nOBDPvDQ8iluqeAsX2lnAA10sZcv9EtfxpSZ3SptAsFwc0515Rq6lb3DEoKdc5CU0SmTcH17C5sg0LcFWf2d7JYrFi7ci5+2jIH2VfJkAVlg9SLGnMcB1ietfJnhX0VRhAOFk7TVnIF97WNXHms8r41IYoJq01KPJ+xx9bGPyEJf4AfB5a3i0sqMQk35dSqkT1G9nPECZrd7m0d8NxHuUinTBiTP4wMse0SuvumYNoYZ6zbWYi+xNLzVhZg56FbHEg9RMVJZJ5VtET9uQ3JJ2tH6NKppQOC/O3gSBkuJs/kZJcYvCoY6uujEtn2OH+5BNVD7OHtaYcfVxRi77GyZ0rza8GmAZ1aaX8lASnsp6o/gh56CS/Lqn1zwAbNtIQtwVV0QnBHkRYt9KRl4/4hT6PvoHGGL0zsvIyUi+3skIwG3nNQx3sxZTIYk5ZNNudowOGW/lekP8wF3yC/6TgCK5k7IakA1f1v4Jfx36Nl6CVk5FRCk8+eWX91W4sRDrjyIzxaHAzpXD2mZ7BXCs2jI53cariSHEDoq/1LpPIQRsXX7chcV/YhmbMwR0kV19GuyjUjVW7WWFTzXMMOzkOAy2GjiVVrVoxckTQmtWs3RmzsZVwZRvMqDapLtCIkLSwM6UvcoyTwOfRGVQ9MWlfxzY4cLO1+0IqRgvfSwMKC2gEszSPnqCLJWZHHrx0RxNjOOblw87HCntq3WpA9ehH7SusO6GrBNSKKtMxSwjE7bNtfhCTygmFu3VNak2b38vVSrNhMxuX33NjEwd0tWLqhqDySZCN1UMyhCMAt7bGyay/wefeMtJrL6lGDdmjhAD8fHaytA7LpEFG4qgQ7IDDAASUc7zMXSnHibDGfW4Sl6wtxNa7CwwSv9Aw5j5JIrbgJF2sJXbBDePsctb40uiCI8ocVJpOWVBxYjpsE7XIiunu2x6A7JsPF1Y0Kzba3zWKXh/qcz3aBr6Cx71fwdablcyjFgcu1FIul0uCz/oxfROX89NuL/5BXcmkBsxUpKbZSZ53FqCbh8HDNIcxvqoPQv0vfGbifsvtGiU/LftlujqX3dat9Bm502qJT/LAniqb2lg2X/zSRKRPJwNq35ueejs1XllPzTjUSGuR6ADU8f0YDnx/o8Jw1BfLyi304eRbEXrmA92Y9gbBaxK27yHDKeFIGl3bmqkMK4remRlC4R0yj9finqT1UmVH1GpSwo4R1zaFWkJRZptWyWxlXJPM5ivcWJKEqKxrdAhlpxUgb1grxYSk4dSgbv2wqxMa91HweDZCQWECLkm8ywJ4hFpVDNPVORzSpZ8H1xBIkp0ojAaejSvDkVGdkE0pfuFzMz/hmRdKffAnSP323E+fMDlNGOGJAFwvq17BHHK9fs7MYu4/YGPKndYVYvqEQy/gyf++ww0+n3LEqzAmH6Pdpx0Zu1m0gRxCZUPFg5XNI42ujqhZExLyK7QpOiWGVSioIJCslR7AyNbYyy7TqJ2iRkoWqCECzpp3gRoGv4bECHSo/i6a+M6iItChlh2tZPeBon4b0HAs+2dMLp2Kldf8CBv0dKrLgvo576Kawk7zXjL29cSLR/5mc42PiyLxAqusreaUuyX2mtDkSZKFXl5vvjFWRDQnJqAZu0Yr/FFHqEikILateRYugGDg6ZOBq1kCTXXY2dRquZA62MbLbPtTxmkeN/AP/TkKhtTmOH4vAVR86IvRIjX08dAWVvjkBz1MZyOlDxm1CjSzMKq9UTZTWEF4UNNBLmwylZVrROdHmSK0cyTESKfnnJWIxJbpLk6vck5JSJCQKucmRUmBeTpWC+R6OcG4UimkjnseYe95B044Po9DjbmwNa4LZi64i+sp1tG9O5rbSqRnsiNEDrDgWUYxVWwtxRy8rOlJz3tnH0exbS824eTynT3IivLAgmzBgPiHG6Qsl2HCgKpr3eB8fPWeP+6YORJfhSzB42GT4+VXGpajTyMunRKgvwuXKHlOusPCpYrASUDFoOWnBg36LYU6No/JHtDAi3KzFE72nXd6yalqSFkTQtecT4JPhiIcmvor72z9ImNwLYwZ4oEfNt9HM9z0zZ0WlLlRGk3Ag7lOcSb0HdiUJ5P+NRBi18OLmIXTNqUWlTf9VKnZAFb8beLjDbkKHBPbbE29u7r3v4qE2s5AwL88wL67+UOTd6pAl1DtnYG3/WLiTw6OS/XE2lhN/O8mRatEc8NW0hg/eJQ5dLZMs/Kn3y6GDiMx/PD4YwxqcRqhPOOKyO9MqkSlIhSWeiM3uhTMp95Gh+1Fqs1DFbSsa+H6LKYOSMcCvPRrEtkBP+76Y0m4qRo15BL37jcKVVdsRF0XmbEUmVqhJzoaiBMK7t26SnNDSBhu0ZaicecsnWNlNytTqRWaVE6Vifwrca9lX135HSKJw0eTWKGzki7Q1R9C1+x3sooLvDqgcXBsD+7XAI6MiEZ9eGT+s9EaIX7JxZJvXt6At8erUF3Nw6VoJBnazIJSYtEqAHY6fLWsHKZ0wJCTQHoN7WrBxdyGyi+vi/c/mYXjr2UjM7YRzKVNpRYuJd52QmZWBiPADyGxJ50vxYuWQaIFD+RN6adFGyUSKuijkpUiLVsuUhCRIJeggnK2cCcEFRRUkvIIwchxVwfIKrZ2vM5yj8jG87WBMHVsH7YLeQqfQDxHisYv6oRLOpt2HA/Ef8Oc0JOc1p4Fz4twloHPwy0jNcYaKVJ+9zjF0+L2fJrQp3qCz/fakVmQhO1xNyOJPvUmqyDPlVOSIMS2PYHKLw3ByzsPCsC7YEVX33eT1Y+nFvaHjHUVvlMR7P5JYYp8zbkTLMDcP12w6BG74ldrXiM5N99XR+L6m9u6ozqF4flhjtK8XgAZk4o4NA8zKydWkbMJUMr0aROZNz/Iwh0h2r34BIe5HEZ1xBzvMgS0js3et2IuOXE9K8H382ZtoqgD1AraiS6NVaF3jgEmEzyqk5rmYiPlLPiBDtTUaEXGclLXUloIFmhg9UzhPpK0sYkp5y3y+8ejLSUypjDiVWpIW19+aPJlIJbPrp6IWih9rFS8lG7lh0ahcqTIqB4XSmdLQqd2V4GU9gQZVLqJp9xk4n9QTcxfsxORhBdgXXkRI4GxCZ+cvl+LBcY5Yvb3o93oNpBuEGf27Wo1GDgq0Q2JaJTx9125czp5CK9WfzylFbnYWliz4BHOOfYvM2tSWmhAlJSnSIEaUwyUzr82pWk1T7oLyIZRorr7JAmkstOAgqCDnVfMjof56P5ra1cQjT36AO0Y+jHa12mJ6m2r4+J5cTOi9HEEu65FPZROR8igOJ7xPTTsZqfkNyAVWtsLWD7mMLXxfgY/LBaw43RIfbhtAjV4GOcmcTo4W9KHg3Nu3DkZTqFS/Tod81ySk6UqeyaeiiNHiTEWiw+/pnomnumxHixqXqIWd8ML6gVcOHWv+EmLqmxhfGfOSLi7JrdTiWGk1r/zeNX1jUZkMfIFOW+T1W7WvHeLoHasqdh8OxkDiTeU5qC7v03OPYP/JeBhkWVGS7EtM9b/21S6jUcBFWqYYxBA6/HFHBV0Aahlh3+vZ3XCOkn09uw/5roSwYgnq0yFoEnIYjiXO2DX3nC36UImTIQZTcTt51orVanIk6XLWVO1GjopggEhMLtJ+LlWUUbxU4TElsMiEaneCssI0yVqs0d/C2rx3fgNvhC36GU58XJOWHVFcVEgF7UKok4Ig9z2Iz2oKz8AeqBraBJ98uRFPTaHCP1CErm0tBq9+t7TgJsYtp5PnFL2woEaIA1JTU1Hg8y6KnDqa8REWlnK6GHkKEZGHbThegqX9b9KasjrqnzStNK7yb8XEimAI9ysKI8GU86VYtxLixcwqEyCrtf4MOrcegBGDAtGl1gIMbfYV6gXtQXZ+KE7eeAJHEt82STcZBbXZGge251ZLbIdQ90Vo5LsMZxKDMWrx3ciXTiyffrZfCxQXrqaZMyt07ptCqh50uuPp4N4/6xAuq2hMRX4RFTpibMvDmN5xF6xOBVgc1g2bztV7M2FF+x2UONOI35kXbxTHWJ6+UeqU0Xd4k7N+Hu5aN7RgJ5lOGPgm7MsHKeisEyZVa/WlJcfNaeLVAz0RpnMUyoPNFYnfX322Me5qGo7qXtSUHIrE3Pa81R8nU2RCaWWMHJ/bmRj5HsRmDeCt7dGvzXHkJqbi4BsE8TupLTWBmihhQAXeZVK1O0AwRppHkyaG1u+CBWqjcKI0lOCB2qsUwGUnbF62tpNLo2nJVtdJa4kZCD2CC7Iw5Y5mcKrUhh63UF0pJ8vHFE1xIMpLym0Gq7MX1q9ZicFdc7F+dxHxrhXL6GT9GWUR77Zq7ICTkSXo28ke+06Honqdlka7pyUn4svvXsVmP/a1HzGtHFRlrin0pbYqWqLzLiScKvbXgH1UnrKcVq3iSRCF+ZW3/OspuK+4iEF1B2NE6HD0yYzFqxPT8OSYQ6jlvY5Oc0McT3oWYYmv4XLmUGQVEZZRdegYgNuRog2+jnvQvvL7NGKOZt/a1TQ+ryKvlBMZeATbpToOqpg+a+N5BFRyRlZBkUm+uYmIdWsGxuH5HltQP+QKcrJ98MbWXmG7d/V9C9fblK0+3cS8pKuLk0vq3Zlq7+A4vHVoFBoHxFPxBCLsKqW6In4hqXzl5vDrZtt7Ph0lnVIeZioS3oZxy0gHeayMaGqqYYd4hFHheRAzNftTBi4nmwYqISN7IyG3HaKz7kFQzcHITEnDxQxO0nO9baEehctk6hX/lUbV1mt5z2JeOSQvrLfFK8uXiKVxlXiuxQtlealAnj5TKqBing93suXxai5Ox8FjXQxefHQMJvc/iBydQZzfmBNbZNrl7xqGAJdDSMjrjWNh53A2fCWG9ynFleslZi+fFi3+jKoG2eGpqU6oHmyPlVsK4V/jLlSpWoeavRj792/Er+dWAGNb24RTzqgiCHImJYRKWVTVGzGsMK7UtLStFmekXVWLQgszWdmoT1z+3rtP4bGxlzGo6Vfo3uwsitwGIzzpFYTfeB7XsvqY04804n81JyZCX+oEb8fD6FzlRT4yHyMW3WvCYyY0djuigtDRvEcvpFCrFxn+2UXrfV19qqh1Ze1oqR9svxf3ddop2cGHOwdi+cmmT+RsHHlT4vbNzEtKvD4zzrnaxYCGgZnNAyrdQBP/RByKrYZrKdJkt3So4kP1662q/zaUke+CFRHNMK31XlTxOAptDUrKJwOXff6PSIys/xxd/BFQpSZObtuOzAOnaQ7JrFqpkrOlPWvSlBIm4VeZVeVDyMFRSqWcuF/4HYXctBQrTKuXFhukhfVdOTAtCZn03cRMOC46heFD70b73s9Qy/ijuscaZBbSKhVRODjCdqUlRCJHcJDK+6MPP8WsV3Ixc3Ehpg53xPR38gzEvB0pfjxlBBm3ij0uXi1ATME96NRjHPmwEC0CPoBr3ios28Mvt6U1EBMqUiCsKsui1EZl0G2/iNHevVH4czhS1hIymGJ/7IdgkxYZKHiIIhyxJmFQ6HZUq90O+6+/gRPJTyA+p7MRPo3srfH238lMLlwsCajntRCt/N9Fc79PUNtrFd8vxGhChfWRtAp/+v0yEn9UnGjzd8U3SMVW9Kl3FjMG/wJnpzw6aC0x93DzWWfW95+N9G85wb/TLd8sozY7Wj859se57w/a0NjqmIm1J1viwVV34VoqGeRWBv5XiNJVxz8BBx/8FD5u1Hj8WyWfhKsuZw5BXHYnc5K69rnJNIlhJe9/RoWFhchISzbVI3dvXYnTF8OQ+2ArThodNHnf2n2xJxqW5RFw8/aClQ5ccVwGspt4o6AWsa8woTSxHEAxuHYODOTfxGLWDVHo19Edzz83AXElj5pQnp/zCXPCpK/z8bL5IHPxqzv2FOGh13Px7pMu+G55Pp6Y5IQJz+bYiojchqpWtsfHzzljSE8L3p+djWTL8+jYYwJCKh1HM7+PcDz5FVyKr4bvFr6DA5UuUMOSgVU4T1t85IiqCg6dzO6dhmDKAy/DYnXCwT0bcGDPemSlRSEvJwGxlbxQ1Lk24dV5dPBujWnT34S3T8Bf1mAQ6XBCN2sMqnuuJaZdCyfieimazIIalBdX+Lqc4YwU4I559/91sfF/hggX6le+joV3zUOrGheRnBGAZ9YMDJ+7fPTdONHjeNlVv9HtmVc0eMldn9350/eP99jupiPyP9k6AK9vGUSMQpD/jyTsdiRzVlHKSu1RzTsZG6bORMPKCbiUNhwxNFvV3DeTKU7A3XqNjStCakF9XM4YRnjRFNlFQQZqaDeG8LCNqW8mnYTz46y3sPrgchSMbkCHjtrpiz1oV8UZi79qgtiiR5CS3xSZ6QVYfnA+VhfSNF3MtDl7bavCff5+NEpPQLX6Y9G5z92oVcMLgS67qGneJSIiDDE1J24ZNkc7fLMgHz+tLcK0kVYcPV2M1k0c8MBruSZ+eztSAZQnpzihVSMHzFyUj5H9qXE6WZBHoc0ggxyM/9AUIxRUL8zhOB3+GvPTOH+R9EXkaJUUoe4VDzzyyLsIqVHfnBvsYklEVfeNqO81l1DeA5ezhiE6eywdJvaNnp4werHWl38jjqAZS1oyh1RUsl6gRVlHi7jFMG92YQgxfAsTj0/Ka86xd6XQ/oDmAbOQnVeCAXMfxsEYwpOKVB4SM/PNnwrl/TmS/J1KiJ/dM/HFkOUY1/YASgtdyG/9kt9cMf4ebBtcdnTRzfTnzEvyHf/V81/d8ct7Y1rTyyWzPP7LOHx9sCuxq7zJ20/KTaRlSFKDUC9zdOurS07gqGoYlBMb7O+WiRl3LMfYNrvoffYzR/tnacmYH1vsc+HldBZV3LbDxzkC3k7nDAMpVBOT2Z8/GyK9oFaZ2eMYmZKo1NV01BSHlYcede44GjRvhyoh9eBkH4/63t8j2H07nZFG2HS0E75avAsn0i7AKTkb3Rr0wp0TH0ObmlsQ6rYYFrtcuOi4rNsxrIhvp2eU4sWP8+BEBtbKmJ+PHZm40GDXP4MKiiw8OtHR5C6ERZSQcS1o0pB//KYMCYyIOROzu5JxBqB6pfWEu6FYsL4Gtm7ZDm9vH3TvMxK1G7aFs30cQty2oA7NueLmF9OH8ztDTRTEVgyvIsnCsdG8t7vlGpXEKVQjswa6HDGhyuS8JogjjFCkJ7c4gDxXRMYuYmscOBbZaOzzKer4LsUx+kBjl9yNqBt0GsstMZlVBaZ/eqorWtb0wbWkHLNb+PTVNHOkgzbm6pXElyIoMYRmiofbvmsHN8cCvNVvDZ7osclAh2/3dy56aMVdz5Wsmvyp7aI/0l8yryj07k9nzBm59LHeKu3PTt+7dDLmHm1PvvyTr5JhVRaqU+MAPNy/Hvo1DzbV/77edN7E8sIv0fyo0eVamPdRnuaD7ffgsyFLUVQaQAZ+EbFZvTj4mn0JgHSsvYEW9tQIntZoOkeHabpOwp+m28khmYxcHwk5HYyGSMlvYhjaNvjl97CR7T4WVHK8YGrOBnscQXpRe0SmTMSN7Bqo6vYrmvp+Tp9HIbU/URl8W9liG3YW0hErRqNa9vCqZIcjp4oxc2HBH1bRKpJW2955whkXrpYgKbUUdw2yokYob3hbK677lCItv5HBp+qfVLGzfRKqua1HDc+V7KcXojNH4Fp2T2pYp1sYVuUGLHyviP2NMucrB7vtolWL5T3rIDG3rTm/OD2/NvWyg7nu1mQpjbm30wm0CniHEC8cX+3pj1c3D0FqjmLn5czHlyRVbePcd25a2aTQ7oxIMBGp/uQBFc+r7O2KRnSAH5h9COeUry2zQnLk/L9Ipn1twGo+0IJl4S1K7/55/PvZS+970VzwJ/QPmVdU7e7Pflg6bt7U9tUv8q9SPEgNPPtQ55u7SclTGX9VQXnjrmZYfeQavlh/DmFkXLOnTVEIXmO12uPJIY3wwc+nbE5UORVb0KLqZcwesQitq5/H5eRROMkJyy/2YyNvj8+kEXTskrSDNnV6O54lQ4ejstt+uDgkmsQfMXN8TkfcyG1NzeTOexVyzNRyuX3SqKXwcjyPhj6zzMTaJu9PhoVdUDbmzn2FZvlXyTJuLnYmEearBQWITbCNiGqXjRnISSdDn79Sgje/zDNZX9WC7XE3P1N0wZef1Qp1QOOGvOmtCvIPpGJ2DmSyunw+cXqpO6IJpW7ktCFzimFtFkftNgLOG/q4nECox3r4OEXwGkfDqDdy2xirJYaXUEu4/4w0rtK2dbx+RGP/2bia6oVHV4/B6tPN+Rj2s9zyUlmN6VYdjw1qgAORN7Di0FXsOxkPTw8njOxU3RzzsGjnJVxTjoTi6KIyphVpq5COsnq2p0rbOmD92YYloxdN/iZ76QMPl13yp/S3mFcUMPGreWunfDuxTbUrZn7f2DrIYOCKZkPM+8wdDU0I450F4bZ1cmEfdrBdwwD0aRKM8Ohk3KCH371xIOZsiTLb539rBfGXA6Xwhe6b8XyP9XB1tOJYwvM0g4M4Nbpr2YD9BUmzauDNkqp9KrXMVTL0KZrW7fTHopFX5GPCczFZ/QxDFxAb1vBcZWoDO0nbqkL7rcT2KbFt6ZpCbNhbaBK9E5JKzHb2z36sUOGc1LWNBctnuCIgSMLKN/jj1KkiNB2ahVaEBoo+aLk4KMDOpC/eM5ZjJOPw+y3+nMikWQU1EXbjOaMxpWVV90050so1qOa+hrj3hhHYG7mtqF3rs79+vLXFCPjtfIQ/ku0qP6fDaFf5dbjS9/j+cFc8vW440nLd2B811kbKy9WhKV+uO4t4RWhMfzlYfGlKNfUqh/Di8CaEmiX4ePUZWqV82zUkGd/Zw5dgWtu9Ztw3RtYrGvrjA7MLf5n6DxlXZLvL3yTr8Dlfbbtv5n1dakRbSykxi4+3xoQlU3mXcgbmr2xYz8aVDXOqcSqmtv10vME+Wdk0Hb6ueHFEE0zpURPHo1PQ9YWNf4wNE1P7e6bjx1ELMbD+CeQWhSAi5V6jOYTN5DiISfVAWwf+0aRoQmxbkBzsiE8tyfB1OoWqHpvh73QcFodsfib1d/vhkEVcsKoAB08Uo2FtB/ajFJHRJVjw6+/Jvuqr9oY9OdUJ63cVIThQxzrZIy6pFKnpSuKHKaDXtY0DHpvohOhrpajkwWuohQ8eL6ZmKsGg7la+LCZv98+7VGycuuvZ3SmcGdQLroglRhX+z+PYKP4qutX830y28bD9VgSrfQ6ZNIFa+pRxlvXT0/kCjsbUxD0/j8dJrbJWYFrTNr4sVjtsfrUPZm8+j5+0gldx+MisA1tXRRDn+3sqKaWR6tDB8mscHYqx4e6v0bNWJCGYA5afbJY/ZtHdn+HXSbevf3sbuv1s/RUNWfjUgnFz3xnf8piTBujotVB0nz3d7Fe61YkzRfr4n3J5Veqyur8H5myLwiP96+OxwfXQ5aVNplRUVX93VHKzmCLUJj5ZTnToFDpZOnYumgbJcaIGpFOio0blzOmcthLivDxCi8yCUCTnNzZVu3OKAlFY6mYmUprJNlE3d1XmVRPVJvBVeBI2qIDyn9H2Q8VY+Gs+enewICMb+HZpPo6fuZk5VFD6MTphNUJojPnRzgOFmDLcCd/+lI9+XayIIbRYs6MIp6NsTKBu1qvpgAfGWBFaxR5HThajezuL2b0c7G+PqSMd4edtZxYJDVUcWmrczILaOJLwJrVsC47DrbijhMIkoFHAccohfk8yDOnvchwe9BcUlXDg+GlsikucOVaubLMTcfElPq8QV1L8TGh0w7nGnMQK/SwpZT+t+PGRjohNycW7hH6pOQWY/UA7jOgQisNRyZizNcpUQm9W3Rv3962LZfuu4DstBClebu5hjxq+N7CJjKtwqY4D+HBHr5yXNo6cjl/HzLFd9Pfon2de0dAfezzYafeqL4au9LRYihCb5oNxP03G7gv1OStlOIo2QzUc5j3aCScup+Gr9WfNaYlt6/lj51t98cLCcMzaGGlKundtGGg0c2J6rnHudARAuWkxxA43DY7BgtELzM+8oso4mvAS4nI78zGOnChpj0wTg1WITREKH75cHOLhaEnjJBbREXSjB+2LTDonSWTy3KIgQonNqEUv3ZxdfDsigti2t8jsIn7+ASecjy7FS5/mITu31JyvkZ1Xakx/bn4pMrNsXxnWxwp/amAL5yriQjEa13HA2YvFxjk7d6kUzeo7EAvD5PcmppRgaA9iVDKo8nRVO/j+uxxRiff05T0UtYiOLcGwXlb06WyBvy/HREysFx3Xi2njqYF7GGjk7RxB3B9L5zWd41GKgiIPZBTWQFpBfaQTaiiTT5DJhvtV0dGsk5mxauX/FjFyBKJTAvDE2uH4NaIM15YT51IRApW31ZG7SqR5ckhDPD20gakW+tDswzhwPhG1gzzRm86av4czDkbdMAVE8rXdqXwuaVHHtzqEGUN+NmGxrDxXjP9pYuLqiBZDsGr8YdtFf5/+NeYV9V3q06re+e2rJv/QLMQrkYzpjM/39sQLG4baPi/Xwor7idh55buemTFEfxj8k0Lsu2znRVjpmY7oXAPvjW+B1Kx8PPwdB0PHQwlOVGwhmTjUJwkzhy7DgPqnUGzvggspE3Eh/a7fQju2mS0naX5hYAMY+FMJRLn0GzJQ2eUwWvi/T9ObzOvKcK6eJQXB8Y4io344J88wqZysqKvFyM2F2UkRQI2YkKK6xUAonTAvMtv5y3TgvO2xdmchFq8uxA/vupht8I+9k4tuxMFdWjugBTGvVtLkvCXysakZJcijIEhrK1qh6uuqy/Dx9/lo38IB945yMrsxdP8fVxaggHDx1Ued0JDX0etCbmFl7Iv/zDhu0phaLLEt69oY83YkbWu1T0eI+yY09v0GzoQLBy7XxdPr78T+6Nq3wANb5KhVbT9z4pMiBdqQe+pKGsZ+tgfXYjPQkr7MhxNboW1dX3y6+qw5XEd1GcqjYIY4b27Oefj6jqWY2PIw7KjgTl6vgWHzp+yLvhY4EBsn0pv75+lfZ15Rw9OOQc13v/T2kLWv3t1uJztrh8OXa+Fe4SQdfVWx6g57M75HbdQL9sTna8m4KTRnLlY8NFA1Wpvi0IUkPK0jm9ike3rVhoujAzafiMPGY9dMOaBbNbE7B+ORDrvwUIedqOoXT6Zvi3NpkxCX3YWmyPU2pvR3UqgsxH0XOoY8RGa1IDvdDuGni7GNpl6M5UB8Vr2KHTGpvdG6l2JsMyEH7aUHnYy2FHxr1IpMxP+ziFe37+GERJYY2LBsoyCDFbsPF+MivzttlCOORRQZDDyomwWBVehQelBz3yiFhbd2oh+092ARLl6RtSpFGCGJnlvALri72RltXK+6PVIpODqg5XJsKWqGAJ1buyDL60ukFvdAcXE+Sm/a7fk7qb+KSPg5HzPLu0GVtiM12xULj3XEezv6Ii7dm/24mWmldGQlP57S2sRjH/jmIM7TKo7sXRv39quLbzdHYcuJ67Q4xP2cHy9/Nzw6oD4+X3OGlpMSXw53iizoXu8Mvhm21GwJk1P++ubB+GJ7n6dSb0z9ArtMqORfov8a85bTgHmtR7YJXzRj2Oq6wV5x1BAu+GBXH3ywvZ8NC5dLs7QwNXDTGl54mLh3bJfqWL7/Cl5fcgIxqkBDhjW7IWhHpw9taI4+WrwnGhGEFAv2XLJ5qvKMyonCYidIEXIVT3bagRHND8LNiVots6MJ1suklti5UHsQA/KeWrwoLChAzJXzuHR6IeKjFmJPmJ3ZclNOCn3lF2indNkbf0EqWOJIp0XYVDsmXNhVVVrXvra6WrDwssdzH+eYAnu1q9mbPW+bCUP2hxch0M8eeYQbSkb/O1SZOHjSHVbjMFahMygHUI5gaoYd0vJCcfRiMwRVbYFGTVubfONSO0eUkqG1AFGr0nIEeeymPs7GpnMt8fGenth7sS4hBMf7Fk2rqjWqpzCwVQi+3hSJ1UdiMLpjdbw9trlhlg9WRZh4fcsaviavu0loJYTTV3llcfjvJ12K5HS7Z+DdAasxre0+KolCnIqrhcdX3RG+/XSDydgw4ZTtwn+d/j3MKwo66lqt3/5nnum5/fVHOm3lG6XspB/u+WU8tiipXTCiDErYcZCq+LmZSil7lH+r+F+ZtI/vUQtf39fOlICf/v0RXI1Jw+wnumDt0WuoWdkDu88kIEwF9io6diIOlpX4u1mVGDxKjTyy+SF60MSVaVWxZrsdZszLxJnzqSgu1Hbf/zwF+Nhh+wI3jHkiF6fP/w1J+Jsk2XWmq+zhSn7gsCWlEd9WMDKS/7tH0+Eb4Y7W9LdKqFE3n2mKT/b2wsHLNZEjZXKb3TFVfd3Mif1L90XT4UqhQZJ1s5pzR4qpWe1pjQa1CcGMu9sggz7JM/OPkWlTkJxMx09cVB4xMotOJQYefDx4BXzc0znmznhja7+ir/b0eC51afeZFG1qof86/fuYt5y6bq7Tvc2ume8O2tynQ2gEO2OPo1erm+XEC0n+vzGwIf3KFni7OWFkx2rm7Nq41Bw8+O1hczih8WRIbi4WzH+sk8Fb4z/ba9IwdTjHN5vO00QpTnxLN6iN7TlBwR5pGN30OJ7ptg2VvVORQy0VSVggR+jHFQW/V7b5D5GWime+6mK0+Jtf6dhWmnU+Uqa/RlVVq7HCldr7q4W0BhV3/P4TpJoSdw1yxERq5Wb1HFDJm85jjhtmHeiE7492MJtpC2m6KyqPcpKSHNUx1DjUGbmFeP7ORphC5fHuitOIjE03hcK/3XwBszdHonezYCRn5iGciuP50c0QdjHZhEBN+KucyLjtQ6Ox6K55qOlv27Wy+kxrvLS+34rTER0fx55uMebNfxP9+5m3nPquGDyl2+YZb/TdUrMaHTp1bGtUfYxfOhmJ5gzjCkSNWzekknEI9pxJNOvfZmTp1Q6gtP/4aCdzvNGoj3fZFDQ5QOVX7+lZGy8tCkdrOhTrhI3l2f6hR3yD37GQmat6pWJyy0O4t+0BVKZJk1OTllmCA+GK2RZix6FCUxrppqLf/wZS5EF4WSEwVbNSrYcbFJycPFv8V336RyRD4+EOUxRQ8KFXB4txEBVXT8l2w+KTrfD9kfY4mxhECCpLxn7fwqw3Ecfq1Qkt8NjgBqaE7aB3t+FSXBZqVHbH8me6mgNyJs7YR8c5nvexw5t0ppWz8Bit4SVV9rklNl/PPxE/j/8ejSvHmueeiq+G59cPjFh/tP1j2DJie9ll/1b6zzFvOfVf+uCz/de9/ky3HQHa/i5GEhPrPOPYdK/bDrDiw36eTpjzUAd0aRiIOz/YgZ2nEvDW+GZYtCsa51TpkDNujjyip3tn26p44scjRguoguVWQpF8Fbe7VSNXJGpnF8d8dKlxERNbHEGn6hfh55ptvGJ7elFJxMHhdJx2HCw2ieTX6VxlZonh6J/8TUz8d0mMqcQeZ2phOWjBftRgzR3QvZ0D2jXRRk87OmP2FE5HpOS44lhsVSw83gabohpSy7pwwP5Ea0sqNAZUDtoo+/nU1ujaKNCU5Pr41wiTn9Ek1As9mlTGA33r4tn5YfzsHJmCEKFVFSqNjtTAmfiGztkuMvFV1Y4rh2sGKwBNg2OxcPSPaBJEZ4xvXU7xx0ubBsQs3tv9eWweudhc9B+i/zzzllP/ZY8/13/tC0902RUQ6Jli3joWE4r7V4zlZIQapr450aMEvVsFk5msuHojG+nZBaZitugEMVmQH73l6Z2IqZww+pM9NMl0FjhZS1/oYbDYhys1OZo88xUzgb9NZsXIRTlpMqSx+IVArxS0qnIVPWpFoRk95ECPTPi5ZRPe5MDFhXDNynbyfsVk5jQ6YcnpqrbI3zm3qlGWnSunj7fkNRaLnanN4ORYikrUvooLy9Tr6CxVu7Hyb5uVsUdBrhO1qDOSstyQkOOOc4mB2E7H6jDHyWwGIAQzeLViDPY25EgG602IVT/EEz9svch2CWIqxOeCAS2rIMjHxZSsrRvkac7OG/zeDvgSuq15qQcS0nIx6cv95qeXqyNu0ArmKuG9fMwoRLJifeqcw5dDl6GWH60qP7qQFITXt04k3KkAAAsVSURBVPSJWbS/++vYOOoH28X/WSpr0X8jDVg26Z4u2157quuemg2CLxumiU3xxatbB2HZ8dbIyqUmqVjspLiEDGPFM3c0MllKu6lVG1GLrH+5p4k3jvhopy0QTma/b1B9fHFPG9z/7SHMM2fA2boXzMka36UG0uhoaPuJDqqTh5yhoiViammTPxsJMbVenDR6P3oDFqd8+Llnwtc1x6R0BrhlwYda25Na290xD85WLZoo8YXNJ8MV8LuFRQ7ILnRCGvuXlueCG9nuBj7J5N/IdUOBsrTUCAmwXmLQPzP7eltqk213oIemhYPy5V6RVjR7NQnCowPrmSOi5u24iHeWnTQnOdnx+gf61UXEtTTsPXsDdxN6HbmQhJNXUuFLRfDwgHpYvOcyorQzuaKQEzcHeKbj/vZ78HjnbfDxsG0i2He5Ad7f3j1ibVj7V7BxxMqyq/9bqELr/jup1M7Sd1WHTk2Pvf54l/19hjU6woEqMhs915xujnd29sVJ1bhSGOeWCQz2ccW4LtVRP7gSPllzxpTGbFzNC59MbmXOM5j+w1F6zJd/17r8eebLYZyoBNz35T5T/2pSrzpoX8cXvxy8amLKKw9dJVMX4npKLs7GpCJf5Y4UAfkfGh1D6rYi/bIWEi4ykvrenWZfeQKJ1IjV/N0xhOY9jJbmk9URFMZCttnW6BqB7uhGp/annZfw0b1t8SBhgc5Ce+/nk0i6kYUJ/eubJVw5XYJZJvPPDLXGrazjFDoJYDdq2Vd6bkS3WucJqYpQWOCCucc64rM9nVadu9TodWwefPIPE/XfQP+T02Oj5rv9g5qeeHRci2OPT++626Oqd5x4G/FpPlgY3hYf7OpNB47YuKI21jBR81TycDLbqJ3IaIIW15OybeMvjcFfPFwtyMorQh1es+zprgjycsUzC45h/vaLxoTqHI2oC8mY2L8evryvLZ6eF2aO6JrWq5ZxTC5fz8ST9MAFXVTo2ExwOcnLlvbTA80o8h9petMA25+/kd4rswKGISVY5d8zq4gVL1b0xdFozbBLqajs7UyGrWwO4tt89BpeGtMM02lhJtO0bzgWi1a1fcwJ+ylZyjArezh/qlCdojc76QArTq58WkUPJnWvaTDv0r2XEUcLdCM1z7YWV7EJhE+1A+INww5tdJLOm7am0wm7Xhsf7+wav+ZUk09Sz9WdgxM9iNX+5+jmUfsfpVIHy50rWjaqfP7NRzrv7z+x5X4yJbEapT8uw4uM3Brv7OiPdBXCrhhYvx1x8hzJ0Mc+GoS7Z+7Hkagk09Ghbath7iMdMe7zPdh45Jq5tGYVTyx4rJM5mfHROYdN5lutYE8yRKYpjiF8qFoDrZ5eZ0J0Yhxp6KsUlI8mtzR5y2fpQI5oXxWfrjmLab1ro1FVL7xFM13CCb+TzxQuV6REORwK8f2w7YJJ0r63dx2zELBOVedNrBsIIZbf83Y/DPtgF05oAykZvXU9f6x7qaexKC8tDse3D7Sn50+oteQ46lepZGLfe84mUi7KmVeLJ/YY2qaq0cA/7Y1GTGI2HUKLweG/5RtUnH2Oc02/G6b6+KB6p9lmAnj7UgqFF77Y27V0QVjr5Zeuh7yNDaNtuxL+F9D/IuatSKX2DnfM79+4Suz7r/Xe1GRQ/VNwLNO8WflO2BDZCK9vHYAziUHmvduRPGYrtV3PppXRpUGgqR/coZ4fFu2+jMU6nkpzxwl8/a7mhA61MGHGXuwMo8esKD8n+EVqqQW7o4123vVWX7xMRpm1PhIWMlkRsfPonjXNwXhP/3gMP6w9i3qEIToFX05k8xq+6PziBmJfiykLoAC/xd4eD/avi451/fHg7EMGc5qDyMloynU1xOcOblvVnCY65av9+HnfFb6pJWEHClBDIxh3frjLfE/XLNx9Ce/+LIsgeHXzVAr3yuHKpMYtqGgxKhKFqxed0ld6bkC7kCtwdqQPQMokJp97tG3pjH1dD11KDngeqybtNhf/L6P/pcx7Cw1Y3Kd6cMK7L3ff2GR401NOXs45nCtNSCmupvrh8/3dsSS8FW7QQy9WxOAfjTM1s6uTlZq1Fp4f3gTfbTmPN8mc0kYuLrbl0e2nEgzjtqjug9dGN8WasFiMVzFmo7Hs8OywRsbxmUrzvUv1IsT0hCirXuuNNrX88OzCMIzrXN38jLhM61o20gpNqVRW3+ZB1Ioexnw/9eNRA3mEbVV9aNMrvQ2+7fDCBqRk5Jpl7fv5LG2pGvPpHuRl5+OlcS1wHzX3jHVnTSgrR1v6b2Hg30gOJ0krkDW8k3Ff2/2Y0uqgyezSZ8V0RBOzPfD9oXY5Mw70OJSU7v8CVo86ZL70v5j+bzBvReq4opZrcNrT41sdHDy55ZEqTYIT7DxdOAlCbmToi9TGPxztaLTzpRRfZNCLN5747bx3/VmezMLfG9f0wagO1VBEDThzY5RhHE9XJ2x8pSdxrwVdXt6EDEIHD8IAxUxD/d0MMyVp67wwbW4h1lBLKwTV6cWNSErJgSOZegDNt9I8hUO1SrXjBHE9tWEgv//ZPW1oDaKxTlUspYlNW0ppMYJM3vPecwkGk6YR0/6oMqzlMyaIIGa9dQbLIiN29iVkzizU90/AXU3DMLrZUQRUSuVngif2SMr2wuGrwUVzjnSOWX+i2fL8dO/PsGtwfNld/k/QrV3/v0W11zshCN2qVb84/q5Wh7r2rB1drXVIrL2fRxJ7ZmPmonwX7LlUC2vPNcax2Go4n+RPR8XHTLCpAvSP8LOYRGv7FmplNx0QUoSa1JhtCRPEaofp8F24bsvoC6H3//TQhvDzdDSpge4uVvRuEoSU7AKDp8XUU3vVpkAVmDCdCihvISPHqIJjuUN3Kxkm5c9btWoZk+pl71iI6t5JqE3M2in0EobWP43mVQk5FBOWZi22IiatMg5dCSnaHFk3es2JFjtuRNf4EUd627aF/x+l/9vMeys1PO0Ia3LzgAaRfbvVi+jevHJsp7a14p07hlyEq4scYxsjaNvJdTJxeFwVnLheBWduVDYLApH8mZNNh1AXialNvFXf4evvkLnsNtfqLcGNf4bKmVMLEyqxybZ4V0pHfb9ENAyMQyO+mla+juZB1+DrRY1a/lwy+Y20QOy9UhuHrwSmHY6pum93VKNdRVerbkRYt/81zta/g/7fYt7bUe0kT3gea+DbILJ56+BrXUO8M7o0rJJWtVPVi2hWJZoeuA33/cZ4RY5IzXZHXKYnEviK5+tauheuZHjjOn/GZlRCXIYnza47cvNcyVjKXheTl33/L6lsuPU8/WophKdLNoI901HZI5OvDITQtFf3SkEVzzQEEJMG6sXP3BWukjCVP4JMmpbljbDYmthzuTqi4n3OXUmvtOvQ1er7C6/UPIm4WpG4Vu2WCnb/b1HZaP7/jajOQiK8EBTn51P3YvWQSintXB0LOvi4ZLVvEJTm3SrkGpoHXkVdvwQ4OGr+yTGGaSoMVzkT8ValdBK1F6uYGlIrajpIrzzkKmuvk0C1NUfbvFWjwkHmvOICzG+3Lb+p7Y2MHC+TaBMeVw3hscGll25Uis3IczySWeC6PyY58EjW5ZoxSGuQhAu+lMC/ax7+36H/nzLvP6BWpVbk7nSCp5MjAi47B/qmVLWUoC7ZtJadQ0kNcmY1V0teVT/3HD9v1xx3H9d8Bx2+6O6YDxdrAZyoUXXEqBhWlTHziqymylBekYM5AC85x7U0Oce5IDXXNTM91/lGQaHj1VL70sulpfZXC0vso/OLLZHpcUGxuOFTADsCZO+++f+VHQf/bxLw/wFVcQp/Y/G+DgAAAABJRU5ErkJggg==">
            <a:extLst>
              <a:ext uri="{FF2B5EF4-FFF2-40B4-BE49-F238E27FC236}">
                <a16:creationId xmlns:a16="http://schemas.microsoft.com/office/drawing/2014/main" id="{912297E7-4AB2-4E2D-AE62-8731E68448D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20iVBORw0KGgoAAAANSUhEUgAAAK8AAACvCAYAAAH8lb7jAAAAAXNSR0IArs4c6QAAAARnQU1BAACxjwv8YQUAAAAJcEhZcwAADsMAAA7DAcdvqGQAAP+lSURBVHhe7L0FQFzLsgW6ZhjcJQQiBOJC3N3d3d3lxE7c3d3d3d3d3T0hhiRYILjvv6oHkhw/V997//+6h0uY2dJdXbKqu7pah79JBXrNdg2KNS3/Odr9GPa0jE39+A/pTx+svbPUdP02oKS3LW4+/QzvbM548i6MXwBFPf1wrOt6pC/k87vP+N0Ptde2msmwpUjhv5f1LIk+q26qz2/NrIOnvuEo7OWEQj8fgaXBBLGJyRhV6WTYtAFbndRFqaRP/f2NTh0pod1IeQtzcxO+QcO8Q89QO+dzaPM6objeA63SF0ehgccRv7MtetfJqZo241ItR+2NNfvxnX7R4lNHS2jPsRGbz/tgea9SKJKcHXt97vGiFOj0OjT2LIF9b2+oazXNBNmt6qPYgmFISUrGwyWNUACZoPOKUc/81mLpfo2VfRASEY87r0JQLCUL9vnc5kOTkZgQi2aDysDkWFk0X9UYzYPGosX1LvCJPYDkWX2RMYMdCg48hLmPb8Ou1cq58rxvLdY12aT1qpkTjUt6IMw/DuksH6LKxx3yDTDoEBAWA8tSmRBbwgvI4gCsYMvr58HeGutR0KEjii/rhyEN8mLu/qv4srW38bky+kKvAyI07Y2NtvvYaw0mOuGZ8cfMREPdPBpcbY1/L2+qIbuLhg2tNNuM6dX1WbvN09Boo3bkjp9Wa8SIJfJcoN5OLTw6Qeu85Kq6yMGJN8kDMtlrWNtCs3Cz1LCznTasq7m2fIGjhmm1NQwor2FxYw3O1pr2ykrbxfsqjDmppeu0i42z1oxNJhusLQywN/uChS1qovnZrsCrYODoCxTJo8O9drWAOVeAFt6AKaVl3S0gOh7I7Qq0LwqsvondS29iyMHH8AuNRnKCAfoszZe4XZ1aC3kz2uPxwElISowDzr0F7CxgPaQ67g1tDlBe4WELLL8G6zWXgaWNjUzK7AiYGfjwYvCy248PvolIjk7gd3HQR1voKj6h0CelaHByCILB1AL4qSxQLSeiZ53CKe0IwO+aO38G2hVF9OIWwFB+ZkqBOvUSuOMLrLqOdxFNkM45FLAwhVs6a+hDwjIfXnL8Be6/DMa9t+yq0LEXQHwS0KcsanSOBoYfwe5reui23FWtRlAU4MQeeLsDp18BPUvzJg3B4ewBG/E5MJZyfKRBzOMP4TC3NkXRBaMpXEmw+crWnGRrYtmtmrkBK1OcP7QWnhn1aObyGQdP8AWhkcCTT8DseliXexoVhveYJoLShAq5fYwKUjbLO8THsoWGRL7XFOsH7QLuBwCFMwIlMwMLGyE4oSzy5jDBnhNJuP+QPcrP1nq7Qat4DLb29ijhOlAeBWdbc1zsN8uoIG/v5NayThvF3mhoU/gOVjc9g6Pvj6Lz4IqIzm2DD+MKwsPpONX1KyYNsEDumk+g0xl4eRIsTYIRm+yGFquvwMxMh4REmq47eTKoFmct9oIv0JFtFth2txgM+hjemIz18y7i8YjG8LAxPrRPG3Pk9NSjebaiyGh1WrUqLtkFdsmtsW94RRTI4oSICUOAj8U/qQcL9SxxKeJLVDzMOdrmIyahWc7C6uHezoux6WAiBnUyw8VbSSiS1wRTlscjUbPjXVTK+E5Y+WwGmkw7izuvQ2FXIMioGz+SqLOoJRqu12zbbtdMm63X8uXQf1Pt9C46rWJxg/r3o8O8tvFmLTA8VsvSc68mSlZu0PhL8hyh3zxde2ul6YasoLglK1nNRsvl85kSkGgKJFMZzKhx+hRMb1tYJAuj11ALLc1QzuvN5SvzJlZIfcxvHyxk0WTNEke72L6BkQ44Oroyxm5/iCwU+lefIhEUEYfAL7HInckeL/y+InLiENj+Xvf/jMoOHrdc9aDhVtVV9dNoi1Z12GhNe2+hIf+NTKmX/ob+3puyHzN3K/u2srlp4ucPawY+5G3C5z+lb1Lxa1q0vv7jmatpd9nKcZPd4z5H2h0vn7/Y/f5rb6egwRYtRQa62NkyqZf/DSp3LF2unrO1qLhErfzoE1rNSWe0Oz4hRjY03qgcgvw7Jj6Jxn+dFvNE2e7f0C9YsXRjncC+B1u5utpZwsnagNikFHz4FItHP09F/ow0NqbJOHivPBpt7g6aQ2gHOyIxOQVmzbcD+9v94lnf/mgweujWk68LtimYxRG3fEKJGZKwoWNVtMheAHt87vAKudTYuGbZC+KkzzDUWuqJSzNro8LYk7Rq5OqB7w///haONkTTMjvgSteeOO1Pg05qfrYbkNMF2PMIKESjdOgpkCM9tnXbAVMzc3TceAFPFrVC1t77cazTCtRpcO37M0XjhC4+/awt31RX+b3KhaBlzOBFh9lSw6ZWGhY01JDZQaOZ1LCMg7qxlaZ9tjc63gZbtUpjT6pnTF3R/J08U0mFbshSiJ2oO/UcnJyX0UbocL5aRfgnBgFX3tPS0KQ+DwSCiQWdrclfaiWVQ3eiNpKTk/Bs1C2cnVgDuqabcMYnl6c8Ews3NdXWnHmlod56LfG5oxb2qISGWrk0zGHL1rXUejai6zcyV9Pbm2uwpWI4WmmwNFWf5cxekB7ahxKTqkD11xsHQntFrEAx8g2JVt3ac/yNhoIZ+KI8mk4PLZ0zlWFpUy2zO41R3zJa+aI0Qh6O2oBVfHlmwgM+YtOe+1r0EzeNLVYPbzp2UJyJbcG6E8oXb41Dt/0wvFhp5Dv+AKiVhy7nAjCkImLcnZVrimhSFGu0i1hSuQGw9zFuWlCbiecwoSZqa0WQ3v4TNt8vgIp50+NQh6EG/S2/LNh/0xfrCQT3vKG2iqvvvFP1BrMv4kxVuiFaOHTagW5H0tHKJWNYK363iw24zHG69RE9vszC7aAZ5BdxTD02iqTvWOQm7r0Ogau9Bc2gGfaXXAW0LqS+FKrWKRqjbh3ExmnmygOj9z7MWpeAEV1pRt3EU7uh06N8lHs/hIXGoA4FQGRCX8ebb6ZnDfgSA3OTEDTyyoWJhYcZZVeoQlaUaPYaHykU1o99KTFmqF69OWY40Ex0LgEQk6wfNh91PMgioiRKHArMHbVCX29V/5XqAfzg1qt52PP6CQoUyE+IFaJag7KeeHy2HQrXu4ToWMK1MToqDx1FznToGFQeOyusIwsfwTB6MSwFrJMeLxvZW/1DaZ2ICn+2HQnQLl9Yr+094aPFPsuutetcSdNe2mtj+lLM5PUvKUUuVlr880xKihJfuGshD0tpxYYdpUvboEU+clXiptTv6xN3rc7WdbjBViYn67C7Ryl5Bgq4LEBO+y3YsC8RM1bHo1VtAyb0JwTTJeL0x134mpCLbDdFy7XfXB1RkktBXKnzSGmevfcnnZvhDMK2tELVQq5E7TfYNBM8ChmEB8+TcfleEo6vtkIkWTFvfTwmLk5WD7U0+aweOqRhPoLufNBmkwN8qHrBL4hetxxtcJqga6/tVPfTfk6sUQGM+lm+ua665sCtj5pp883a8ys55fNv9N0SpVKGDks1M0t3HBpVGZ0WX8U9ny/Gq+Is+Zsox5xeWgCjOT12XCJ0FmaInDIANnm//OJZv3mwkPbKTtMR7Ysx0sTgmOixb1gllKIIVptwWjX5OY0QiNvvD5iBwpWe/uY5v/vgNEp67aTNOFsNY441okaylUIJ5ng8dAIOPi+gjem18w995p8++K/IssHGYgta7Lndo+xp9cLrH71w1icnHnxidJVgCk+HL6ia4yUB6wdkdA6iq7NFxy2tl+2etLBv6iP+YfqHGvzzvA4f5jTY5+E4fg7CYyxhY2WGuIRkJEnYQaVrU94LO699QDJNyuulDZGj70EErmuO0Kg45O1/GD83ZBh48BmKZnXG3TdhuNFvNrwzfIZN+6NmuFuMoP2v6Q9Zn0YNxvy8LfYFIzsq/dwr1TyQLZKGkXpJeeleLTuSYhgDHO2s/t48sLxqrFChn49iYZfiSN9lNzslswhQjc1JA/wqIIJ2MgmlFg7EviBGNB7PEmqMGKmlvOZ7/oL+kMNLN9QNjE0yc514vgUiqOe6euuxaWhFdJh7GdqhjvCkr4+L+YRPo0fxIRp2+9znb2PD5LFNs5bA3rfGSQ71Gi0BzXKUwKevjsgwdSq1rwoaTKfh5lc9auRQmNi96x7GGfQVs/pAlyPyb45+9b2uiS+IHYjJ7vqEarpUz3vsnp/6vWVnNe3Q8b3KXKb9aK8s6aXfaI5l8mo6Bu4lSlbXMLq65pg/Kx2zj5YuZw4tXYYsvM78h/veapFP02kmjbZqgV9p2fjsuYeead2XX9fWnXujubRbod2/XPA3HP9FLwbM7vzxtE+ezG2r1Ua+zPZoNOM8r9ChagF37G7UHmcDrqBZtiIYv28lsmXPDStrGzTfTE13pwdbQHPcqbgxrq9LXzr2BDCZcT3Dc8RSPIkfEcxgNqsTdjpNxMtn91CqiAMqZ+yKM+97oP4aTyTu6Ui8szm1NUbSZvSDLmfEt3Z++8e8NY0fTTtfM39IrJX6u3aRjPi5fl7UmnwSJ3oBYYxJxc41ez0YhA5AOhvG/Q7AdYKv4VXU3AvGsJHDKwPjTmDPXAs0e1cMmM+O9KXLlZAygLawASP1B/7EpE+AUdWAfvtAjqt3NsuTBxmnbMfnsDgk720n8z2KYeI6dNmiVVuNSldrR3HGE/lDYqzUB81KeeD4PX+iw2M41tsVVTINhF7PULQl3fZiKkkT/m5REGDoVFwjYmy7lf6fjelCHDD6OLC6BZpZ1YWOEb4jMQeKEi55sHMtCFQeMjgXDGxPj2FrBjCMbdGzmHKaSLDA+yF9qQkaTMjpRwsawGdpY+gGroDmo3CckcPaOwtN99Ny7BtTFbeIhmbsZ+/pFa4NDIB/dBNYWFihvj9jYxlWgV0S8YfHopV3FHbkZawYnYiM+69ifD8z9BgbhxUTLNDLrQ6wjSCodWFU2nAQF27SQchI5HWVVwLrbiuPhBKZAZq93nFuqNJkpvqqhFMN5Fk0jYDWgEMjKqFoNmdMWNYOWx4VraRD3idmtxe3jn9ncRhDN92Fb0gM4na0wfkTZRFpsoEwLBTdH40ACpBLEtWKPApnTOlDb35QMzug+MCJonTujRrqA/PM0KgvRWRDK0z7eBKjXmc1XnPtPVpGP8fOevWN19bMpcQH7pTzfmWwyXYkLKkXma23oNS8nDg0pgIaTDkLU/rrxCgNHyaMhy59+8X1auZ6eXjTXQ6n+GHKTDU+/HSnGtjz7BWVrCiO+99BnaYcTpkXfMAhTSUbKx2iYjhSMlFGUAsb4tAlVEIZPI6Ew6TKCM9AwMtADRfeYIzDc0zJX5fumJztscf4EKGOVFaCYLQqgGvlKuBjbGv03n4GX+mc8no44sn7MIXAtTm9FRD/7GoTiWZlPODqYo381OLi2Z2REsfIhbTj+TX0GNaSypIX6F9OfYaVzdSvKEei8Km1VWPH9WNj82UA7gWi3JK9QJ08CLfiMy77sCNm8Lz4EFM2sqEcRWnswjGUYSfjO3CHjfULx8Fy6+Af34qSEkcdtkEBtuX42KpGwU01D/yl6QPvZU5OP2Wa8ZNUal3wLlY3O423EU3wKrwTmm1kI8UsneVQEvgp0TjF0LcIRYUyZnrgIV4ct8W8DfFYuiUBF7dYo2K7aPWsVZMsERCsYe2eeMTF8TFhHAJLKpnMjLWk8jL6xV0/LO+2EY0KzYCb9VUI+voFEassar5TjIIuxdKMD0g2AnBtb3vCsnTY/rAorE398TKso0L8oaNscLBPHwZGNYAnn2lZKH9CdMd4G4pEZ1uUb++Mcq3fYu8pX4SwUTJ8QtuOJCB/3WfwzZ8DwUki/3ytjExPuvgVV/CyQ3W8nFcfLukz4MqnRWi4sae6L3JrK8zrTNNIejBkIvrPnOTMOwE7b3+dNp/hN0kM9w0x/vLvEYvRwIuaTTrntx4JlvUx1qytGmI1OF5OwDsC2wFsNMHPwrXn4WZ5BVvnFsD1+0kqrJrY3xwNOh9B8EeG+TILWiwjTE0pPtSVGUFlsHvuDTwKaoPHX/pRX0rACW1w6DnNJsm27Q4MXn+Hj07CsVe038+8f0DHJc9Xejqn9/l880fBjUFel6rZMX3/U8VdbW5n7HnOyJGNTGdxFyXdRuHwuzN8ZxKy2B5BHqc1sGFgJ+O1blciuo6Oga21Dk1qGLBhLq2HwmEaTvnuQpJmiZjEDHA0f4Fs9jtxK3AKRyIRZiahGLH/Ep4HMTSjTjQh8hPQLT+fx42FW6EPqq2Kw4puVr6Qr+ce87jJg/D5axye0REYGEgK6QatY4BzE7Wz1Ieb1VXGl3HIar+bv+NR3HWMamw8GzV/XbxqbLXSBrSqa4qN+xNhyPEVdx4nIzBEQ43MLRGdkBn2Zj4okX40rAyBvNcfJV2qo+HKV8jkXhjZGd3GUixP3Kc4UhEf/DTzW2OFvnP4B0p44aJZjpoHGio40+aGfo1HOkdLBDM0hokJXg8dj0eB07B8xT6cObnLeNOvyJxSE0+Y/CPVq2xAlgx6nLidDw/ZmTxzuzFAdkJrcvMUG3hkdBX8vPEurr0IRgwZ5zBuYaOEve0Opt7+1ySxkgp+idjGbL+vfsvs2pyDTxW6Uj/8fvceBsHv7bSVEy21PNn0mrODTrO31WkZ0+u1iiVNtE+XrbWQ+xk0r67zf7hvo3b7dYg2YN1treSIY9qS4y/U588u59K6TOtF+fp9+l0O/5qunyumxcVrqLx6gNE90/C7O1ji7KTq8B5wiHKuw505dTCWrji7ux0O3/5IW6qHG0flXWAU/L/EwtXeXA33qKb5UW/aOXV/45KZsezkKxh0GhKJgc0HrWiScKj9/tTX/i79rQb/SEPntfed1XBvptps/Inn1FwTCg7D3RyeTnjtGw5nNnL/8EpYwYb0rZ0LB275YvaBp8jkbAU/ESmShSERweOGIybJBun7Li6Eq/Ufqi/+W5S+w8LKdUYOT3h+NY+m+Vj/8ueVvTZnbQstV6/Zq5D7pnPqLf80/cMc/mPSdJma7bLQ2/jnSdBMvXQpiEpviLj34HLhCLypE5960b9M/1KD203ut3p9m23dDLpY+Aanxw1fT4b5uaj5DrA2i0eRDH6oku0VSngQ5JsmYN65OtrYve2LxBxrTNz536Jyh6p+feKhpby007x7z9TQcItm2nyL1nvVDe3R+y/frMDOK++1Pdc/qInXokOPqFldWYNdsrG+pr211KataEoU9I/T3+dwlncWscdLxp73yYY6a/vCI50lPoZGY1q7wnj7OUqF9NatGXnQ5cr86MLDz9Gmghe2ESx1pfJdeBIIn8BI47Pos11toxE4bhg6bW//ZuO45TmMX/w1ffd0f0Lz1jWMjDhcKtZyzBzMvzcJjUtnRARdmwAlMWVrzrxGu0VXxfsqShTTR1bklgCUJnDt6dfwkbkIUo1CjFb4XeAmxmnDl8EnPH12tfZW7oijuuAv6C8arOm0dzbalvvFbZwnzYUzATpDf5x+8AnhkQnQNdiAPUMrwoyNekmfXyx1/nfZiZdYQJS17NgLnJtMdCewLdXNnxxbDV82t4Ku4UY8mFsPZQvXh6zlJa9r+6XcwLFr1EV/Qn8qEtJz3c+r+EJyc18HheSEq/Ztt+Pk+OrIk9EODh0Y4yUYsKvTStTN9QRWdsS2SQQ8KfTLpsnEJDkx7nRd7CVczZvFBp+Do0FvCROGPfkYmN6SuWhGOgaivZt9ZuHwM2/fCf12eKQ24e+TcsuNN2ufw2K0ZcdfasWGHNWCI+I0NFiv7b1BZWq0SXt5NYealz5zTiZW3nybJIl4UkDbcfTDt79lKWTLgVNUVHuVEWHabLOWlEJBpnImydwWf+++9l793r6rsjZ2cSvf1Gb8hn5XJESLdUOXI3xzS7h13o3dNz6Qo1Xh0Z2hDx2bdXBLXBvwEI++HoNfdDVkspY5bY369n3AfvinkghXmxT4RtbGjCZNEDlpEJzarkU6OwsYmm3B66WN0HzOJbjTS/Y81AONvJ9kKj1w4u+Kx28a/OFeTs1q+FKs6FMMcRJY8m3n7/pjxJb7iI3TIWH+T4ymt8M/tpe6XubTM1ifV7i5mc8wGAymsGsaiJZho2BubgkLcws0ez4QnvYX8CSsD2UwEYffX8eqNpmwpdk8BWFz9N4PS+rBJyrmFsaNJZYOx7U+c7ui+L7feMZfNNi98+IVl195IJbhkkxmuHXeheQ97ZSmrz71Btqs3rjzaR6vTJ2EJp09fQd2rYPRojFDphln0XhvKwag/HfXnWgwvyrqfxpOLoQhZ/EZ6NKvK9pubq3uMzHJDjvbjoiaOJARiAlioxJwanptNJhxHtULuqulPm1bRwr4L+kXSqem3ocuUp/uHFoJLedeIurSITlJh3uDzyNWK40y7j+hTPfKGDJyMSLDw9CJQ4gQ2ldJVxFwI1NQPUoywGRwupuY5jHjP09+52oDhMXCKigRGxddQGJiAlrnKYY9bx6jvmcJ2E5YhMQE44jqKU8pHLHq2V/C3iLqzZ5JC39rp9dsrf3RrPk67dDtj9qWS2+1bZffac/9wjXU36yFPcr9TYE0f9rMMp4a1rXQYOAw5HPT0KWEhlaFNAysIJZY01mba1jVTMOW1upvuKSujqxvqSGLo0a/reUq4aV9uWVMZdpx9J129FBptTaZrvNOlY109UWgZkLl1F7zfT/QN5HoWvpi5oRkAxpMv4B2sy+ieeksaDjjArR5PXHG77C65tThrdBdbkStY4geLTOS/LCcF7DhNqPo3MDpl4yCm0KTzCOZf6DDUHNwM+uoJTQ1zTWppoqYX9bNCadLlZCSkkITnYRY/RjYWychmNFNnSIZMX7HIzU5nmnqdIxa1PaeagBJNbj95H4rSzD4TNjVFjHb28B3fQtcfRmEwNBAfIn9vtJ4+dIR4xxCczaiP3F2nzLAPQYHkrkk66c/V+TPIZCT2N6EorDxDlCNozn1rPGaSbWMn+1/bJzmcrVVoiGk6XMhnNbD2sIU74OicebRJ3hRjPzD7DC1/r7C6qI00j5wyGhz0XCjtumCj2bRaqsKh1JeOtDOWnPYfDRLB3sN/coaM8/WNOf33hpyu2q928ikBod7bn3j79n8LUO/vpW2aIylhlFVlQjAzZZDnpfXMLzY0Mp4jSxtr2im7T/1Tgt7XFw7f26XlqXLQk3fdJOWf9AhGh5No9vXNm6vrqHiATVBoTisxRng7myJpb1KosO8y1gua4tJBux+cxO73jxDPi0vYitmNi4E07vh4lvgNm07FXN50ZoqsMTwYwDtKB74wdB9J8be2o/+y02wxfG6vAKQ1JnDz8htcrnTDo6MPyMVKtmqG9BrX2nWAhESVxjvho9DzcIZ8fhliPKsb3hfxx2dMa7lHsodu1vkp6mVy2Z5d65/27lozcbeeckhN6FyD5yBF9EcXlL7bqUR58ghFTm0ZjjMB066ux/jHtCDCn4IicPOii/QcmQSlg01QZ/gIkQ+/FwmB7syqpaZzSy0FDKxLROHsoIok4EyayRTVtSH3bU3kHMpMGhP0HhVNBFUAmZ0K47hjb2hq70O2oq+0HnG6XS9ZnRLWHGphinM41TjGpTIhOCIeFzr2hB7Xj1Vn61dNhEnGlPWaI/VnG4iX0gb7eKsh3M6AwL6VkekJNYRJ0wJPY8xn6iAlEUw0MTCy8pUGRuWAEbUCM2WUc2lka3AnAbAiKNAZLyaiae/xMrzGxBtUgY3yGU97xUTlzYLr5/b4LApDAm0UICVhQm+0IBfJxpLSjRmsDZfWAMnKocblasjh3LWeeDEK6VYIcOo7Zk9ETnqDJWKnNt+H2PWmcBcpmUd2YHcbji0gtyVycMljdXzVKc7UhxluWFlc2Mu48KGtCa8hqTj/6bXOqgmsdNTxFISkrB3SEU89adI5n1iprcyjyI+SMDqn8qgKzX6wVtZBLbC3eBRaJy1LDLoiF9P0TzJGsXmNvTFn4BSFAUxUbsfKc6gdh5ajH1A4/xAZS/E53AFFlzBooAjaNCLzuQDO8yRWT3eHKEzmhi5PYWyLAs38rwJp4FdMpo6NMueH8WzvEFmZ2sEfoqAjiKUnp2/7ecB6wLXHXUS2QrQIRggTKQSCKfirbDvp9x8B22iRx24l9MjZABNmZgnkT95NEdZbvlG4jNlVp52WK6xmHMWcSOqq6UFlWNZj5059QJolBegyZSlBJzzAe5TeUdUNYrPeR/sarMLzXNnh9mIzbBjxwzsaCCfMajceZr7EnWVlZA3HxtTVaXwvljM4TFJoizp2X57jN8+BSFFbI1uN29643CytdJY7xwmaFbTFBnSsbVrWiiu5Z6yG+i9F3E/VTLKuyhes4LoYU2n0pjDLmsa1XPAZhKtyn1aihgy4AIbTqsx1Ksr+82RTNGr5d1Qjl445V4weALxjU4Pc2ODydkWcy/DnPLVdiFDHX5p0BknPaZdnwbTmwFGM9SbWi74QFrbtyyeTGmDPQHOsLbSYe4rWpQr79CkimgDSWRz4injiJXMjKLe/L2H9+55hLYvb6BAAXYkhOJIiClTtS47fFCiNEdEyETDjeeB+Ep4m4dhlpg3D/swpCSn+Oi0txSJgUt5EbmUzIbIOgc1/s3oc7gfMkLdP2J2Z/h8oe1NTwDTrIBaXEEecns4tTuVMqbXo3gRUxzIUwbzLa5j0DRanbm0AMPo1uW5QhmcMb11NE5dScL5flS4r7zmAGXXjHxjw/d03ENeaCjlUgWZJ0823kMm9q+bG00y9UGl0eOs9TsfkGspkmjCBosGizkySUYmm4tqQUZ8S3F3/hZ3LAmwsigjK0eTqChCa1uqVSDvnDpM7WcG3fzzWLIlddqSblpHPDD+J3N4ZdLDSx+GUfPicF6WwPR8l+gMG6PwCPFSikaly1YEux5T7GSWXn7YrEWMDYtk+EhTWD9WP+tcxfX5ZaIjjfgCoZiEKOzxuYuaHo1RpWQMcmyhNjPgRMEMQLttRmzQpzQVjCBoei2cLVwez3T3UKmkGSaygcsmUIlIO+ZbonqztZi71gfvLByhjaKCySrqRcrt62B2iiNw2Qev6VTKu/fDvrdX8fM+ybGiMUnNIxKytZUpAp2mv3eq1rAlDagopIktCyJmZ1v17yKLCbzZvZMf98I552C8OkTby2gYcwlyhEZWoR29KTN7anSSCqQjEDfDyfXpcOWuhpFzjI7o+dsUBMYUxZyZ/YEBFegZafKGVQaO02LYW2LXkY/QFvvQjI5U6xt1PeqS2/EoQFses41mVPhHmPAuyBiXijEyroQyOrazMlUgWpIkhb5OnItTvmnraTqEPe+MHkFsICGgcr1WdNMzzvGBvJ6yfbDmQpRwHYWCNe8hKChQ3bVnsRVSsj5Ai8AxxlEROy/X0/U+a1IbUXFm+BBZT10rZIjvQhzW3dhQQk+xNLVzPUVUvPmiy/MmDaCQkFHXavACHSJiEr81VmjNzaxwsUybUdLglHc97NYxoshsT/mirPelsxjJIXayRpk75shuv5VGIRJjexonTYS8GHjkcGCnUyivpPmuA4wNIV5+Gtz0W2O9HZcpnVGNFRJWilkkHeu5ENJY+bf6pNfo8Z6+I8mBHyinux1+PtYYJdOPQ1a7PQxj2DAtGWs3XkOLx9mw1b4MDuyjeGy4gadrBuPq6pvI67garXvfwMqdRqUb0ZPKltmgku2uOL2Cx/znKJgjBqcrD8Tu1feoLiZ8/kjetxKPvgzC9PP0fqS8whBZPRUiIx/6UTFTydiF90U/2FtTefilkN/qpnj1MUz923PaIATHFWOke5YjaYUK7n0wvF9GmDo1Qrw+C0KWeSGv7SReqVN54hWKGxD6xfgyO2sdHG11yOO4Fnmy2+HhOlOExhfCl7j8qJKpA6xMP+Nm4HQ8C+uJFnmyYdSpeijI+C+X5DmKBaFYBIwehUKD58suAUXGBpPsflpXMnDMSPXvggMPoxtDnuP0fkEx1vALnEv7qOcIxeHSp2V4G9EcliaBaOBVCc6WkrMLvHqfglcfUjBmQRxqVzKFm4sO5mZiKtXXcDJ/ggsBa1COQawsl53z24S4JBflUatlag7dIIGXwMP3YWrWvqp4RDJBxB63Khu37JC+NRjnat1KSOG39HKhEXE0a4nUKRNs6l8W3fa2QR7benAwf00z1xRVM7Vj4xNw+B0VTvIcSB/8U9BjjHGnlZ01fYSrHj/PiMXa7QnoOZaf802NspYnR6ehgPNC1POshSy2R1EpQyc4jh3K75MRsbU1prQuhLBNrXCW0XbStP5w6TpGVjG/kVEGvpFGMGSTosAQ7XGxHM44TPMlS1GMorGq8XZkcR+IiISs6moni8eo4tUZnQbF4tGrZIzuZY73ASnI4qZDobwG3HyUBK+MJijbOgrb5lqidWNT7HlhVGLBvY2zlYbpsAWqsdYGHTwYww1rmh+dl1zDT2Uuwi/cIXD/lLlu6oY/IoeWq9uEPmTo3mSTtvGcj/odHZeojd3xQP3bud1yLfZZVm30lE2apaWVGJ9f/BgY+lcra9AsLX75ufzQ42nmptD6D+ipBdzJaIwjG21UYX3zORdVXqj8bdVirRb0wEPu+XvUZMyg+xdPFDVOzl1+pwLS2Pgkre/qW+ozedHEZa2016dTt0H9zs+NXdb8UXMK3368MurVIo15i3XG57CBusYbtSl7HmlDNt7RTJqyA/z813MRP9KvROI7jVrUJqRWrpfOFVYOQOfK2bFe5hzE/4udlpBHcAfJzSYCjwZOhz7+K1r9HIfnPsmIZEgmSc7pnHT4qZ05+nYz4Ngjb9Rd208Nv7zUgvpxZkJ1BR9bzL6IaElnMDGBNvPPc9b+8AuhJmN/vreq+ZbCLhPm0MwkIWhrK1QdewqPqcmbBpXHrTchWHKIkbAElkKSwS+bSmQ7kRBxtdpWlEq5MxFvf/yKnJns0YOYOJBoTdbwhHKlC8KLoROhy/7nCXZ/+qWQQ7P17cNm9t1kQtedoid3xaBTIYvnccXtF8F4s7IJKo07RRebhG4Mse75hMI/LFYtbEvEO5MN6l8vNzpVzIZDd/wwYdt92BLURxKcm5sbGOmn4O5PMxEQlQ7161/4y/aksuKPKXxP5826bDE6nxHjEDKW+FhPbpKjQYInKBrFhh3D+BYFMJraHRGTgPNPPsNJ5VMATUtnUb8LejhiBePCvOSsuNtIGX6KVFanAJVIV2LBsIl/p7FCf+uib1T5SJnwRT2vxibqkHHqVIVfFVFFNjCItWUM1nTWRRSgt/ocHgN7a3O8lnw2uUBgq4gO7XyLQrexs8NqdNjW6e3msUuzGR/y9+gfa3Aa5b+cdcHPC98MqHREd/dtDvQ/3BTXXjNyNpBzIjY/UpIpTEzjMafOAQyschKRMfYos2Tg/CfLRwxOveK/TNnvpcvbe8amJZsaa5qP7W/Wmm+fL6SVHzzuq2PLlQxt/nX65zj876ai510qVDmXJzkJXUpm+ti6rvcr8wqeL2HgyCgL/mfEHsTFW+P821w4+iRH9INPWbbF6/Ub7hyr8RIvSoamXvU/Rv9dBud84dW14/xhdfK+6dmkyHWd4Pj4OEucepkXR1964/DzfAgIcjeab/oXSeJWceivSeZyxHeJH5NgP8Woy0hmnJvBH/VzP2Fo+wSVczyHqRmhuc6ALbfKakee5Vy8c3OPOfDJ/4erav9u+s8yuMLx0ut7zd/duuj9jOam0bjzLht67W+Fux8Z1JuILUlBkWzOmNS6IOpNPIOQLa2UVX+3vDFMm21BydzpYEPXcjI121NHfsZvbwuzxpuUgRzXsgDC6NgXH3mhwueW5T3Rdv4VbBpQDiM238VhuilF4n9pgEt7vcG65luQ280f0Ql2WH29xIdBa/o2wrWa/7FkiH87gz06z1/+ZNCMXrYWsXgR6I4Ci0YgkTE6QY1aYbFnmH15ak3k93BA7clnceJ+AEY29cYs+u+07Qk7B5dXZQs6SWb1D3RqXDVYkuHlR59Qf3eukg2Lu5aATdNNiNrbAcWHHUX1ghmxaP8TGKwMSEqbbuJzE/e0w7wjz/HgbRh2XH0HLUUHW/NYPB08DZkdviA4yg65546a9WVrH5nc+LfRX+KIv0OenRZ0fH8/h3ISk2sc62U3dr7KTO13djFuzKwPxMQjmWpdLlc6fCXWKDDoMHZf+4BrTz/j8/rmaFLSA0u6lTCCKtLwLfdRT1LQU6d106jGpLMoLAuU8jmRoySRevTci3KFMijpfu4XgSMy6W5u8p25hML+a5th3I6HWE0ss+/mR8ztVIzvSkbzCt4YfHEjdEMWIf3EWdjQfOsw6cPjqwU0t/Yy0/6v078kwSMWtX88vf4e7/eBbvCeOxbRtINNS3kiu7stZkoKPSVnWe9SyJ/ZEddfBcPCVIf+q2/DM70tEml/ZXR9Qwj0yQTJsLn2PBjP/b/SrOqQHEkbrDNXNtjaJpKBeTQsTY1THdGE219iLBETTeAn2CspHjZOpoiSKb4fKT4Z1+bWVbHs2O0PUC63K648D1K97lA5Kzb2KwtDs81I5vsfLGiAQoMP8zsdnC3i8OTnSXBzDEW3nR1vrx25gqP/z9E/xeCN26t96VDsluPqm2XRg6pnZkhRoDKU9rCSt5tS//mULkNT4/aRyW0Lo1GJzMj/00EUyOqMU+OrwbPXPsTFJrE/eoyqfgJ9Sl6Gu2MwAysHPAltiM+xdQm6nWhebJCoWdGnGVDXsyFsTP2w7dVjNjwGknhmZhJFaQ2Hk+lJ5Hfdh3R2wQS1LthyvwRGHWuolrqyMcZZ0bMESmRPB/vmW3FpTh1VuqLNnMvKSdaltmyl3XZoux2mHNCQTS2RvvMuohPgUOflqJ/nMeZcqBo4tMf+P4/df4f+IQYPX9DuyYx6B/KtuVEe3fe2gYW5HnGMiXRs5Mx2RVClgJtalJAgrySd1fPFDRHJ7xtMO4+CXo44eecTmRiOJwOnws48CTcDWuNjzEg0zlYOFiahuPl5Bnyjq6W+7dekQ02PJrA2+GOPzz0yPHW2/HfIhIxvnL0YrYAzTr7tgWpZliNJS0HhRSPxKsiV7UyvbPm7oCjcmVUHB299VKupb+hcZVW+9BCp0GECK17jYmuGj8GxONJpBerme4AuOzvcXT96OW3M36O/xeAcHRd1ejVh1Pq3gemQbfpUfpIAP9rOTG13sDdUdFlwocmb1q4QZu19gvCIOOMcsJhBhlE1vZ/hBNHR66DauBuykGHcL21rDvttKOgyB59jyuLypyVslIbI8C/oMqIihneYj2JlqqmUHG+zOnj57COOPBmFbHm94ZUtr1oLEUpKSsShbStQv3UveDpcRWn3QbgTOAHvIxuq74USU8yQ224kCmfeiXZb+mDrndJsfxKcbM3hv7opLGXPk5rEk5ljUwbNeRgsS8It3yFLKdS2QMazrjaxcBszvXXgrp5SAOdP6S8YrOlmrW4aNbTKSatSC0fgpl8W1C+WCRmcrLDy6HNsHVpRqX7mbntpEylRbMeG/mUwYN1tRNGGPh06EbnS+WP7y4ffZix+j5I1S7QsmJ//sMaepxcQERaCrru6GDtbhpBu4klChuKA7NCV+Zt6eZF52gMMGDEf009OQ3g2cyQ/I5RzMwbjY20CMGlkDPY/eYL42HDacDvEx/+yElQCnWAxl+6wM/OBB4Umr4cTWpbNggO3/NC6nCeGbrqH4A3N8dQ3Ai3mXCA+j8bk9oUxdv1d1Cn4Eke7LcGQg03D5w7e9KeJjH/M4FI7LcNXDYjRE6vajVnAKxNwcVpteHvYw6vnfkTEpToU9rddpazYPKAsMnbfi4DQGERPHowXXxqhiNs2Mt0UgTFlcDFgGdX6l5Kr15tg05ppOBJ8AckB4WoXyFqn4Zg8qjPeN3U17qKn15eFXGRzAnoxepWBlAXg1XTyW+8BVXMY055khUVmPwR9yDKPrHZ/oQOV+ytmx9T4VsiZ53s6S7JmjnpZasGaNv3ix3Yol3kb7CfMIT42g6uDBQLXNocdNTTyWz81rOlbBv3W3DImxTG4iZkyAOEMlDK0WmnxR5nRv8/gKofLxy7peuljmD1yzRmrbGskHdLtl8EKIh0jjl15+rVKZE+gRH0IjkJEpIYnQybCwiwb7oUu5oPV3j008SoNE+t4ZKoWD/8hdWG5+A4skw2YPWYroiPC0P/uGGD/c2AO4ZwUEyqXFTj2zFghQyDZqOPGNi1tYtxHJNdI/oIw9OdKxohOtkIW5fWSJlMjF3CCDJaV+EWNgBsfgGXX2R4datVtg+NZ3yH/NQucXWeNdOYXOPArEBxbnG3VI4P5DHg5HEfGSTMwpX0B2nANmy6+xXvaaoXRxRzxM51Bj3xZ6Izfh8N/9GjYWSTBttv6krhR65axsd/ptzi4/LEaCcu6Xrry3pPMHaeG4NzDT3j54QuuzqyNhMOdsICR08Gr73H3WSAevwmFd7qX0OZ2wfPIPbgfulAxVyguJgIDlw9BkeYxMJEOkxmx2azxpZc3urcphf4/NwDcKZnVU3PnZCPgquuUVNpG2XqZxlwhwjz9nofI7spnB0YZ03AYMNDrAHSqaudkjnTGak+ynDyXA/YlxljOpE8ZaBOr4/itA4CNBUKD7qFYvSPQ5YvH1FkHaV6F/Sn4FD+MDD+HmOkD8eTJWozf+gAPCPMq5kuPrlWzqyyaIjldkLK3PW0+20HeZJw6DW9DHBG5tvNNlD5p3Kz1A/1SgjM/zhZ6rP6bjyFWKLxQajZRpSX5RMX9qT/8z8xggrtz6iL/gCNY2XQ76uRJxLWg1RytX+LQoABf9L01AngcyM6SwbKcLLkbsoq1vCntKn2ENFR2FIu0TjhFDNjKyFgZerWfkN+L5IqUkjo0NsOm/TQTNFeYfIY22pMfFjUGH/L8u7TFV94a75V7upRUu5FBYcB2mpS2RYwrxlK/q5wXCi0NwJhxa745SyOZIBedYWTMC5SlgIhzkUnYUMK3HituYPXJV4oXspemGEP9I7cC8GHkWFoNU3i13emFl4W/rdf/QoK3LxzyxskiFIUXjOY3KTC3MMUK4kMp6WVuYcDi7iXRu1YuXJ5Wi8w9jLsDZqBHiavIZHcNma3JnFQSiUhKTETfpW2BgrSJUjhEUkZlGTyKpkrsaHvaPCvA2YE3SPJjsHE/I0IodbJuP7aGUaK77QbWU/Nkt17l7NhUqjr0M+pgl9l54z7Js6+BlZR68aI0BSBcBKGiyhHg9SptRKRcmCzbYyValMwkRo+SmfQg4Q2aja6I5qsbIiTYOOdhpg8lpj6MMlneI3ScMXLuwLBckuZXS0KmCBrHI4SQLr29BVpXyIIsMyfB08kXK8aOV/V30uibb282YdDaSbX2FC48bww+R9vSo3qqvQ2jtt1HEEH5ejqgfiuu4ynDUcnCP9RpFbycM+C03wGYCMZMN518iURoUnU0OdYGew+skpRTtd9SrdhIutQ2SpAwV3Zd06bGl82K2AMvUSiPKQpH+eHNB3ZemCLfT+KAySSPJFS0IdNk4kZyyVbdhMmnr/B/FsVARIcWtU1hGRWDj4Voe6WWW53cHJDUJM9HvF8WTURLpIhc/7LGgZA0GyktSHgmxXPAyHJOvtHIkCkrPGxPoEqmdvCLqoMTHxkMJUZjZMXVaLs2L45PqI4tFLhB9fMgo7MVTt71x12ayH51c6lI9ciTnFjabBNumA/N4HP1Cj1xmokodCld8s4mQSdfZUedNT9hescCGLmBjaSXH9ncG9O3EwsS63qxIZ/DYlA2y1Mc77QOB94xEkolc3MdhsyogFeyS1Mq3EmlO8mFkIy/He2ozqeNEjzQWDMRjO6UrRTnIV75th96xD5AgWw6hEdpGDOfUib5cB/CgE+RagPh+D7mGLWEUis1AM1NFUN1vuEoEPwBn0M1BCYaE5zUxvDeZOb2+0aGSi8ll0P2QwsqYDiubPZ4aon8LdZBYN6BJwhZH4XbkccRlUjNS6Vy6ZthybV8mHqOgyF4+EeSwZOJKQ7shpPvcLX/HORxC4VTs/3p8KpYiJLgUi28VnQve65grTUDEJ1kBVNK3LhWBbF3eCVU9XZHu6rZYEG7K1lhj9/E4CnRwtEP59guIygXksX9+8dvwa9VZqMTcrejRycDE9l6KREkjkhKDEqGzcMANHANhcfNZ6jy+QUqB79Cnq8B8PdPwTt/Dav9MqKgVSRCnoQjJSIBAzuaIyQ0Bbsa0nHVz2fcxv+Udjk7TQHbFHjhEyoWN8XrlxwUqaPYspCqZSR7v5UpkE05OVyMJkcGUxCLwDvZTCxBkeSXGNiumrmxfH4K6pSSXcnfbbJvdGP0KzkYE080RseqXrg9uw4mtSqEJiWzwJ/OO4pm5zb7p5louB+QEQMqnsTBTxldP985d1CMif7I4UrJhd3eIePEmahePB3alPfEkI13VR6epOjny+ygNkYKJhxc7jxGVnmN8wEbKRhsGEmiKIPegK3b5uP8sV34OpoSLHZOVHUKR33HA2Mn2jPClAzNXPT2FbLR+VFqxInlodORVb4qNA+S10obq5J8pY9hcVgScgzHLqXgWCdCtd77+Bw6NbGllfmMu75w2XINdgVc8NaOz/lEZvYlkyW6lMRfOr/tkjcQxDaJ5Mp28aVX+Rz+Le8WsyVFIwZTs+QzEYb5F7BnxtUfHJ8O2Wym4JFfADrJHgtq3cAGedV8i5Bc9pLPzj/4MJLiTBE6eRAOPC+Krq0P04jVO2SlLWodffBRYTRa2w3NK3ph96V3yEOvvntIRXRYdBX3iH/ndS+BwSvu4vGIqWyDL/llSRNxFSeP7sCqIHZa7GwFYlhJU02FMDhJh7CTairkRLsqddTGVDM6iX77jRl8ixjKSsUMsbWCHqQmiWSO7qRZkhTucbzen0yjCdHd94NWgFpATC6vmdsgHOHxeizZHI+AOmS6mKPBFRWcwsCDqh19WxqwtCwldiAhmjxbapeO5rukoAARAOhflGRLoYso3neB/46Ixsp2G+DkInM7OnjZHUBR1/EIjnKE66hZmNglH8Zv5sD8KjztUDErNrHPZ/otR9Wcz6EbuNVan972vbdIyoW3VBlKWTF62584OmOaFYClmR63iX2lJE6yGk0LMvcDDr69pLaoN8lWGEv7LseR3ofhHUg4IOov4a0f1VO87Xs6OFFNIYFphGf6rkQF7bcbOyOZsZJG3q2U8bdwrQe/FzsqMEyiNUmCNuczqZLafA4GHV/miBDs6x+FPmfdMepVVoaxbJswrATNgdhUYaxMQfQph6VV+I+R1AopJyEwUN4pdvQ8rxf7LpkHFCSsuclQnGaMqACnfHBg5wqk021BsxwFYWXyCTtfPUA6R3+Y2CQSH9/Hhem1kbS7nSo/LJm2H1Y2wX6JGi1McP0Dw3tdClzsAvMYkg0m/Eu0x9iR4YzBx7UsiLpFMsLMVK/2S5ehZPkJfDKQAWaxZLYFnYCdqkwne/5ruBXHEx0hkB+9smDPflRRXzZeNh1IUscwRlxSdJkdomyrpbRh3cxQKHcAXubXMHPCMcQkkUlSNKF5AeJLV3yWQSCZ2RiQQJ79OPnuO7kJasfzSW9O8mH8QPL8JZX5CCNChs+NK+jhkpNtXXLFGM3JT28OoER+kv0uki7+QLaPiKYpnM77I2imypMddIDHH77CucUPsaWfcbJHplWRZIJ01pFI5+RBMJSMVnMvqfKfETFJiOLAtqEGXybe9o8gL0gpSMwqUw30SGLyKFFxSehRKycm7XoIhw47YNV6m1ox8GOoKMs6kp4peSVSmvkbaWawnUYplQI4HgwWhrITMy9QfXjtGkqgmADZOiVqW8qYKZFCDs/YrqHVaErDonjExGnYPMsKgzqZo1PyC3z+QNss4fCGVvippw02TSKz0mgVJXEnozMrfiZmpRLt8HLiX5l/kA0WZqbo28YUV5+QcysZzIi9FbMgI8vwukpxA2a1S8DcIh+xd4kVmlTjc6Lo6MQ50vdIKCwarX8aiCVtCDW/OTs+wJCMmEQzSLnfOlPOYs+1D8jkYo37jPbW9yujApBnfl8ZOhtTYgmCw3RerRakfzt19OfFl6qi/+5GCKfY20vjU0k2S0gtso0X3qLPkvv4NGEw7n7ZSTP4fe7ZhHDO0toWTaZUQSzxvfL0om73yKhzNBULyGSRmlU3jA5NNidJACGh7VgySRbsZAA23obF7feYPNASltTUfg/p9IpkQLe4R2jkGYGGfaJlpcdI7Bhm1TPa82Da6lkXVbGWqqVN8DFYj9dF8xozpqVCTLut6NTIDJncdDh2XcO97rxPnKnM0MnKi2wBekG7L8+UJSdPO8wsOgFZc1KoUslEF47GWSuqVMX+TTwxi9HjJyKI2QefwkCTE5uYhIp53dBu/mXsaLsRLYvchN3PM1xUAaLQ7bXiP3yxR5EFDI+lasGf0J62a9DU+z4Z7I6Tvnto7owZ10KfP7zFT6cGGidv1rc0qq1kXH+kTRZ7J4yWkFWKY3clmkgTDtrenK7JGN7DHJ9oT8csjIOjvQ5VShqw9xTtgxtH7XMUdi+ywpevmjEFUiitFksqVShhQM1yJnj4PEWNmVgnK0sdqpUxYOLiODx5LWJMknZI9DeoAiEbtU0c3LSzQHcy+gzxe3AEpnRYiFx5JHVelpAeoGKG3rj8zgOVVg7ioKY+59ckfirZFC+Hj6e7MUP+XjvN9XjmnTDwYIP4wpk/GE3AX1DrHZ3Z8ngc+3AY7lZStawoans0omZqWHhoFrEpnYhs3ZAOyDSi4EwpBCZzDVIhdPPd78zNL5CogXJkr0rkR9f09TBmWSLsnFwwZcF5qlterJpsiTkdkjC0qxma949BTKyGDK5iOElk7s9dzFG7ggG3dlvjyRv+vHXHtaee2H4kEZsPJWFloWpoHlUJT3zFWJM8OSgOVA8ZZCnImJXmTXC1aNWLQLg9jofjJxMUK5gBTbKW5g9DfDZWj3j0PcR+/RFzhcR50ozkdPfD4MP1w4W36q13ArJUl6KNI2qo6O4bSeb7BDo8B2JSWW4XSkw2wZkXhVHQZTZ8o6qr/QbHPhyFu+URvFp4C8EdrbE302Qs7b6BkkupbUBz0WarMexV4Wo5YxAiJNtYpebSENptKbosFQQz2iOiRTa4ECJNmrMH6YpfR/fOFbH/SmEM6WqOfaeS0Ka+KVZMNGrOiu0JmNjfAt2mFcKzc2RIjzMYOHQu32EFrKUPWEwbLI5XGEibjjL0A7LJsxHVXwU/6ZHxgw7pxt1CB0ZvHy+m4PMFA01ClCoUKGcK6LUAPAnKwNgmo3qn8MWGiElWwm0E+fwQ3c2uQ/jJP+9+yqSSyr99M3F5W21c9YO0MTTspkaPbUqYfH5STVV1JWcPYl0B70IpJoid9hPO+h38hS0WktK0WWwPo6T7z6jc24ALHmTwO8I1OgRkImNl/4OkBwpkEhWXDUyCh2eeM6qqdJ6QzHL3S+wkcI+NS0Y9zxo48fEIfupWEd6eQTh19ZcT96unWCI+XoNrqcdEKDqMntMNL8No+2UwZQAFO8vGJ5l/EOgnEpucBGsGBRmITu7tsKYpT8IF/9WITsxIfv0opQlo5FUOpiNky1DqewkDny5phA8h0Wq/tEpnJAkzU+b2RL/dbbB02FrF21S9YVi+rWVRmXtY35qSJ5kwpER61HKjTyBnP4L2NOYK6ZNhNWYB6nrWUTDtR5LFSN+omqqa7k9Dnxo9uNg2O3ZQtp0JiaQK7JOyfD8xABBVlQCBiEVtHWZwsrz9HHjbjVLPfxvRGE4WL1G2QCha1/vugIXMTHXIn9MEe846KOa+vdoSL5szgODAqOBHlpmeUVPojBQWlsl4Jysc78LXbnDCzDmHOHgHqYVHCBXdvzFXFgvyOK6jCSwD23HUiDTmCvG5+QYeUkgijbmSunW083LExtpj6d7W7ISRvss2Sc6MON5zQd/KS4caA4+/IDM6xPgZ/Shl7rA0hOBdRCM8+dJbldtPC6PTyNTMAo3W0XtXzQVD372Yv+Q0kuPjMHBPL6BiblU12xAcj8ZuNbB+9FlqgglsTWXmj9YvQcPgGfHITVTZf3Kqg0sl2aV5mNC2da/dsDV7ivdfG6H9sBqIc6ZA1MyJskd1GDR2MZ+ShNIu3TFpSTg+x5RB87Y/qd1GQmJhTWkS8jsvRTb7HQiMLY1bgeNQP1t1tVwWmUCb/RfU1PsB9pDBheaMnftw6SiZRFb0CwYLjVjY4e70enuKZJo8g4BZJmt/IMK1jmz09HaFkYUmQ8qyi7S/HTEacVpzPAnrrRhjaRIKb6elxlMuourjRVhHRCRkp4QlwtzcAvFxRiZVydQR932K4cgdb1SoUAN1PSrATC8JuqlEHi3fEg9ba72qGbZwEwOBVLKz0eH6Tms8faOheW3B58bPkzQrHHx3mQ49BQaDBYo6D0Ziii1uB02gXSUUJElRSlnsLKKmWL/iYcggBESXp2AKftUhk/VBMnsqJXdB2mMxvFFe5CPOz5vJATkz2Kqqc/WmnVdLZnldP+Pp0AnouLXLjU3jlpROvUXRbxgsNGFZm3fjqx/2dJk4k0iLSCBFUwl1P625pVKfBIz3rZ9HbVtRmTKaDi0L3MOO9mux//V1fm2UjDRiVykhMchkc5oNX4CwuLy4FzKK0WBmyk4y4/wpakPTt+bw1+b9iQzeNLXW9/OMOLi56vHpjh2SKM2m2b8qJ+fqpEPjujQZv7RSJE1J4QX/VYqpyWSou/U15HdaRHPTFO8jGqg2/VrL5L5GWStg9MmamHWhOtuRgsrebmpS/bZPKHz8I9C+SjYVTNx9TQdJk5QzXRBeDpmIrrvavFk3euVv1P53GSxUb/Qwn8MdV2Stt743jr6ko+JQutDZxdN+it2Z3bEI+tXJDUvJ3kmb9KA0X+s7GyUzByhn4RddRR2pEpvkytt//SrJfgBKuI5TW3i+ES9r3CdGbZlYvcsoca7OOjSqZkD5YsTLnnos2pyArYcSMGOIhQoYc3mZ4K1vMn5qTzv/AwXHFsXVzwsowda/YaZkBTlbPlR1y50snlB6Y/AqxAW5Z00wxgIUKqmCUzZveiQmpmC9zF1QY8e3LoSJEkmynb1KXcHyRjtQZOHwp/eXjv4elfxAf8hgIYvmq+fHTh888OyrPKi2aoBybpmdrRh/x2MS4duemx9QLld6zGc0NKNzUYzYdE+NqjD6at85KJbpC46+P6bmLsR0iOOwMf2ADNYXKc1nYGUSqCpRfmsGhbFy62hsnGGJjiNiUbaICSoUM6DvpFi896M0lTLg/A1jMceox/b4+DFFBR7LtsXDh/8e2s2c/oBo8FIitswjTKOmfYn3xqfoCvCLqkozlU21QTaTCcMl5K/h0Qx+YQnIO3cc2y4mT1P1kzoyBP9p5Q2FFqbseYztMplEVKUSbZINuDtwKopk+gjz4YvGJ+zrLNvvfpf+lMGKKp53uTFxaHDJjC/gPmkWPkfTZLCDwkdTIovgdc1RZPAR6PjimPhE9K2dG6MkmJAZHcK5JvnvYW/nhXgZ3BcPQgZ/s4MyeZLV8SI+3O2L4bMT4Mw4JCPNwJ6TRn2XrYHeRAd92piiEcPckycS1ZTy9FXx2MWILjhYw+fQFBy9kIgrd5MpwSnGSSHS6N4WsCZMfvAsCbYZm6Baw4mwsLBkmJ1EhGVAHof1KJBhKvrt6YSlVxkEqWRvICdhZOMSHqhe0A1nnwSiC83BlgtvVcbm3deEmux0LpcgvBg2HkdeFEf9SavscSvn992iv0N/zeBU8u41bePjYZM7PA/IbBxt2ifZQa0Jp6lCwVtaouzok3jl+xW5GJmt7VsK5UadEE4aH0AY06zQXexqtxy37qWgZrcEfKV9/UdIHrV7oRWaMaL7R8jCTIfja61RqSzD7F3tsOpGeaO0ClHKRe3trU2x5eJbPKBfSaHjqlEkA4Y2yofq488oLkkcJDkQ7g7h8Jw6ZcmH9QN+Mj7gz+lvMziN+s/p7L+w4Z4MJ2iXa6/ta3wzSR6ksbGPFtZHq3mXMaN9EYzedl8t8Q+ql0dN3MvE0Y8kOw6n1zpEMxGPbYcTMWJuPD4Fpag1yX+GZP7B1UmPMb3N0Lu1KeGiOWZcrI4p52rx3d+7KgMl5YhvPQ3GuLaFVM23NvMv48OqJqg87jRaMNqbsfexUU1J936aicI0B802dn+7d8q8/8I2I1L/2Z0DFjbe7f7ycwbkmzfm2wRmDjdbzO9SHJsu+sDNgRFWYjJWHnuJm3ProjwlXGCNraUBlmYGBIURrqV2QlESPTtD9po5nytcmStdIDI5RCC9TTSsLGlcVYTJ65NojmIsEBJtDd9wOzonVxx4WpDOOC+SE+joJChIHXg1AZOqRfuHVVIV/oasvY3qRTPic3gszoyvrlJVI7e2QbY++xH0lW3i9VYGBjjDJiA9JbbF5m4+uyfOz64e8g/SP81gI2m6vD1nbLw7cG57C0McWmzpjt0PGPqKF6Y058psj/J5XVGzUEZ0WHCFaEJsHR3T5lZwarcDPWrlQmxCEvrw946rH7Dh3Bt8lUlvcST/RMuk3Ja87+L9ABwaV1VlysvmTDmwLDQqXg24bIrrVjU7/L/EqO0LCWzTedpbRRzg/hXOYGHjnfgc4YJiC39e7r+hfx/jl/8c/YsM/oGqn3TtXnnf61XNt9nFJ5qi9fbO2P+kEN/w3SzIxMjcjkXRc9l1vFnRBNl77UMTqqN0XHItsqa3UT/SKGtLM0QRc3tncVQFXT3T2WDIpruMHvWQanGCT5cy7K1bJBOO3vVH1YLuCP4ah0fvvmD/yMqQDJw3RABuXXdTi1KUeXKxNVc1gRcffW5skEg2TUfv0pewuMFujmsKGm3qFnTweJucuFvsh4jnn6d/H4N/pGbXLGtkO/x0d7uNXnYWkXgTnB7Vaa/fh6b77lyEyPvGpTxURa/+dXJhzqFnKp3/2NhqqDHhNKbTjm++9FZVkT44ojK6LbumbHo4GR8bl0QzY4InCxvAS2oUkvGvljZUu5TE5k/cfA8l8rnhlizN/2CGdGSot5s/TndbgvR2XxEa7YAqq3o9f5RUsyBW/b3DSf4R+s8w+NdU+lzV3o23LhxU8Ua+HK5vlVTvvlsSK2+WwzlibE0ml9LOuPmRaD7UrDkZJGGJubkpByBZTUKptCmZzBFz8qMdT6MkU5iZJqB6rmcYUPYCqud7SPOkwz3fPJhxrvzd3Ueb9Medir/cxvQfoP8Og39LOlQ4VqxCses9S3oGdB1Y9jwyOAcodZWfiEg7BPAnKMpWLSD6RzjSoVmRp2bkaYpCHc7W0fBw+AJXmyi42UbA3SYCVtZR33r0+rMn5l2pkPTI333Ftdul1uBqLVm9/K/T/xSD/4I0PfI+JdR4a0DuAHvbZHjQ7LoSeVvr9ClJWooWqUtODv4a4/QRn2wJijMk4m7RH6DD/x7638pgAypeMJTIdMEszMzeJRYmmZM1EweGNWb6FJN4E31SmGVSvJ/OLCXkpU+JRFyUIpWVf8fG/M/S/wLmpphn6bjSPbPT5wYZ7MI7VcrxvnCdnE+RxYWwSfvBGf4eqdbr8TqQKOJlHpx/6XUrJMZ2w7PgTMfCt3WlvfnVSsB/mf5nmJv9VbqazdbVyuPyeXy3Mg+y5cv4knhZvqDdpb31DXdEAG3ua6KNd2HO+Ew7HBFniQQ6QXN9MhwsYpXnz+4cgqyOoeCgMBAJh62N1P4i0dndfOuNDTcLPnsS5DrlypqeJxHh8X3Z+b9E/1XmenVa3KZHqYtjO5e+nzu9vcycAS/9PNQU6JHn+XDhDVGErGbLhItM7BIU/AYVCGqQyX2RaklbFWeYTHTBH715PKoz8quf5wnq5HwCL7dPqodvQ7yw6WbBh3PPV54ataenseDaf4H+C8zVLCoPHT1nXLXz3SvlemgmTLn1NhdmX6yCoy/yIzbWktAqEXqDTqXlV8qXXs0FlMzpgt2M5mTTyTdK0bBneCUcvuOrDtpZe/YN7rwJVed+VsnvhnOPPyNIEgQl9RTmsLWORMN8jzCi4mnky/yewM6AY08KxY87WWvpvSWjR7D7/1Gz8R9krqYv9tPkLVtbbW2d091XSdiA/a2w6X5xhFPNBeNK/czRzfLj/ttQBIXHoUGJzGrmaiw/y993P9YMrIBuUrY1dfJ+Va/S8PsSjUm7HikJ1g4Yy8rLslXigY4o9PMRVGBYLMVNi/U/aEwQFKI2uDqEoVeJq5goS+hUiUe+nilNtnRc77N6aHey4T+CNETx/u1k1mL1yDfXssffHjCrdVbnQNRYMRAmQ5dj0bWKZKwFmlfIQGZrkIrz118Gq7OyZRPjZDLt2osglYYv4WpP2Rn0bVVEQ5eq2TD/cGo4m5iM2PhkJcEODhYqTH76MRzLjzyHv2QO8fo06ljdA0ERNph0tjYMQ1eg5cbuKODuq38zbHLXexfyxukbbeqXeum/lf69zK21M93i9fUi46cMmeblFGpovbULTEctwunXuZVplPC3QgF37Pq5Il4uaSS1SHHqxkdU9k6PffwtdSCkWLGjJFiTuWJevxGZJQnfMRLBKdJgSlNibW6ChiU8eF8c7KwNWNizFJrMumBMd00lOVVHJpFW9SmpimrvelJElVQYeKg5Crl/Mkua2X/x6MWtw9Bw/a9Wcv81+rcxN0fPWTMi5wwI6lf2os3+JwVgwsbvuF8UDrSjR0ZXRvD6FmoR49KzQFV76ktkAhJ2t0M6V2vIWd9qOYIk05VCtrIB5UciY2Wzn+RuKiKTxKzcfxeGzpTo9ed8kJHSv/zkS3XdN+IILe5WHE1mXkCPJdcwpKG32qQitPByReiHL8XFd9kxpdYRh+AJ48IydZr/y1KS/wL968zN9NFyxOJOb16NGD9c4n+P6VPQZEt3tYy+aWBZ5HazRb1JZ+HSYis7b61uGbPtIUr/fBhjtj9AEJkeEBYLOatfSCOTRTobFP++wUQRmbvk+EvUkxMKKeFySovsJP0SGo3cvHcdndubT1F4FZAKx1KpeC4XVR/5zrsv6Fk7t0qAPnWfKILP2DeyMhxs9ai8sj8KLxxJYY+D7/jRk7vP6P2YcPFXo/uP07/EXJsKR/IcWt4xZnrdndkOPSgKp7Hz4RtsZFJ0XDL9iQlGNS+gJlxGty/C71SKMe69C0X3enkwa/9TdWrtyCbeaCL7h0XgaA6efvyKluU8RZ/V9Wk0cM0teKa3wYgWBZWU9lp8FaXyuyO9g6XaFyL5F79YDaEWbOpfDv3X3sKs9oXxgAy+7xOqbHOh7C5oTAcqG1SalvbAg4BMcBgzH5cYjKxqscF7/eSf4lDudNbUJ/1T9E+jBcv6W5o8GT95b1ZHP3Te0ZGAvRz0Zsm4O7sOitFrS51BB0qMnK49YO1ttK3ohdpTzqnKnH7B0Vj/U1l0nk8kQJtpZWKCI2Oqosr4k4q5iKNpSKIjM1gQu8bBhcGB1PUx1acgkYFEeIw5wuJskSJHusrBMloCHNNbIky2GvxA6WlaPm9oAYuWW9VRJ+8FpsmMGqU2ZGtrNWe84awPKhHGPf0Ypuy9FCQcWvU4ZtXfi/sBOVB68sja8adaGgv//IP0zzG38caBkVOGz7cyi0b+uWPwLJDen2jGlA2P3tYGV+nxK48joyhEszoXRYlsLqg05CgMdmboUjmHOt/oyrSa6hih8dvus8NkZIwJMrqHoGvRG6ia4wUjrxBkcgwi9IgzSnQctVSQg0imCT/T83eiOT6FM4r74oJL77Njza0y8PlEs2EuDE/B8l6l4JnOGrXHnlKD1rlWTqw/8QrzepRErcIZkLffAcXsdhWzqhMjJu9+xLhEj3g+vkzWN7jaZw4Co5zhNnZmdxxp9ZdHE/2a/mHmGpqsHxY1dehMA4F/uokzEBZjBQ9XW3yUrVB82uR2RTCsUT7aQB/0XnWDH+mQsrcdClOaH1AlpQxX67lXcOVFIGKjNOTM+Akbmm1DQTc/WFlF4HVQKbz40oyd9qaU2lDIrJECgVoJaJ6tBHy+NsWtwLF8ahx5HaPywxKTXiG30y7kc72MhEQrPOFg9ySmvvPWC3b2JmhU0gNLu5dA39U3cfNVKF4sbqAOCApU+900xOxqgwbTLuDMgwCMb1UI0fGJmLP/GTI7hqn9xJFxNrAfNbsvjrRdlsqGv0X/GHMbbukaO33wGguTeFiOm4u4BFOMaJpfHYYdQ8yZq/8BMtYbIzbfowS3VsfVbzz/FuNa5kevGrnoyV9h+r4nSEpOxpAK5zC1xmGYyYS5wmnAzjd3IYWNjKIqP99Jzq9snLUM3nxtiQchw1I//ZE4iJRqHWLhZT0bxTIcIPIwxYIrlTDiREMKrh5Z0lnh+aKGmMo2TJbtXnzXsp4lqU3ZYNF8CxrS7h9gBChZoT6fIxRUdrKMQej4YfgSawvnkfPa4FhL4y6bv0F/36HV2lkxeOLoNRaGWNiOn6MYKw2esfcJft54B71W3sD75U1QKodkR0I1cAPtaoV8rnjpH4mM3fZg2p6HGFT2NLQZfTG80i3sfb0X1z/NZSdlOjYOBpX+KT+/ZOyPJMUwfp8I0+TFOmvYWtqrR1z0HYa2Rd4hhe+bXXcf/EIiaH+3wdHKjEGLNZbRPHSplA1uXfYQVbgqxhYdegyvqYWCDIfUz6sqVLlOmUEmR+DthLHbUP2ApK3/Lfp7zC39wPXmyDkXXKxD4TFtKqLizRi2FsCHlY1V/tW8PU9QhcGBoe56vA2KwhCahdcBXzFy6wP1gp2XfFHe8w3iZ/bG0IoPseXZeVwIOAxT00wIipXdjjJRoydzvof6Us1EObdfUYr2fU/HL8l4raaZwN2KkZ0+gYajCm4E7cb6J9fRLP8nJMzqjcbeDzF47T18JoQbvfW+klh7G1PcmlkbDWecwz3ZfC5E7oqjW9u3DIKjbJB33hh4OQXgxOC5N1D87x0w+dvW/4Y0k0XrGkb/VPGMedUVg3HOJ6dyAO8DI3Hl0WfjE8TRUIemtiuM0bJ7UfRJPkuktaSgHe+6FKU83+HM+3mI08rzhu/z2kkp1miRvSCZGYODb6+qJDth7KLFw/HU9wFWzzmFpKQkMi0G1VzKY8H2EoizaIjCpavAkJqbK424euEQIzYzlChfF82yFlFR2W5VWco4YDqdCRLiH6NOtr7wDbNBmWVDEJlgvP/jqqbqWNFpkigiRAg3vVNRTGc4LrX0VR/ZplYF72J7h1WYeKJexIQ+Oxn5/CKN/TdEDvw51R8Ve2pB4+05Z56tg9U3y6Nq/vRq9uogAfinyDjclcxv0UdK2VdCoZblvfA2JFrh3Jzpg/FhzHDyuhDO++9Bik72Jvy6PRrSW1+HteET7WlbdTDxw0fXsEl/DjG5HKCnzXb3yIpO/SphxgtPXCzlhqtf7yHLRzN4eOVGUnws/Hx9MOnBHFyLfYhKjnlR3GsrAmPK40NkXTYr7X0Mn03S4WVYd9ibvcbixrNw7nU+fAxzRiYXSxWESO6DTGf+TNy9jgGKrbU5ptFB962bh+YoBTuuWSOLYzgGVjpjfkafVNj3xoU/rRb1p2bBpenaeoe6Lq/27FNmjDhMD56UiL3DK6ppwDw/HcRKxvHzuhZXuFHonmzxJ8kMV9sit/FyxFj4fa2HB18WwKDmaH9Lsp8hTssHWOsIgxIotXq8fv4A8HBS+5G3Gy6je+cySJlSB3gRAATHqAojCYnxuHBiN1qf74Yh01oD1XLJHgBMGNKeA2uKKJSFOTG1Ri2SZ6aRKVHOu5gJ2P98PS4Qao2odAo/00zI5shi2Z0xsU1hHLzly2guF94ub4zTDz+hzsTTePQhHPVLuaPLjk74EOKKK70WNbBvsvGPCrMp+lOz8PBSXs3bNQBmoxdy5HgpG2pPqZUibJ8Zssq8QdjGljh6xx/1BNfK5hNahIk1jmFc9SO83gSxSelw6P15envCnt8hS0trdJnZEEH5bVHurg0qVmyAqX4rOZB80FPiXNkPsZwD22+fcYvW5LMAvT7YeSljgLzuxn3MUkZGdrrnoDk8+gomnk4wz58JMe6mqPLQDb37/DIjNEWzQH2vigx5g7H5bil02N4emVytEPI1DpXpP46NrqKcsjg3RTQVX4iAsvTcR2MQia8Th+LM69yoXvfmH/LwDyW3ytBRDwoQe3bf10YxtmzudPjKh49rXpDOwJiJGE4zYEKHIBPbW2gmhPnTax/COEY4d+UwEZKlqS9sTT+of/+aoqMi0LxODgSlo1TTQD36cB858xYG9j0FinkYSxTI3rNuu8jU2sabxJDlZ9CSwQGQeYScvIaBglqZoGOC1POeWxfJ/Uoh5qkvr3PEhQe/DbDcrC6pw9FiE13QosAD7Gq/nmgiFnHxSejHgZOElddSqiCVXBjhHaEQRdJ0RMRbYNypOqiW4zny9576h3kQv8/cMmezHem0pmBQpC3W3S6t0o6cGUqWGHYMgxvkoS36nsqfkqyhA/Fsu9mX0KfcFYyofAp7fa6qDHQlxoROWR1PYta0frh0Zr+Cb1J7R5zW1l2LELuR18lm67zpEfHeHx1H14I6sl8OCypMGy0lX2R+V6qNSCkB2bdcwcu4R022qsoOT2mPaI0wXcJbKb4sh2e1LgQ5u2fSwBXqnVGRX/Hm5SO2ygz5nZewbSa4+mkRDr67pFYs5teX7QYmavrydmrebhpJjYsOi658+2zymboIZ/h9pfeS0qh2mZLwW/pdhzZ/YsSj8l6v7NynTUdCgh6bB5XHxB0PEcIXSIFOAeuy59iMYauce3byvj9Ken7E/k5Lse/NRTZeZr90CIkriiy2h3DlwmXMozO5lTUY9+dvRPiXQOTLVxxnL+yFv0k4kN7OWBxOjuAbUoF2hYxd1Nh4eJwUNJKN3gXIOGJqtfdNjuZ7T0daLLNRamVDuFSc8qJJWEwGyPZaKZUl5QOWXMO5nZvwOeADFq0egbOmD9Ewa16U8FjCfliq46tkwJ99aYNuhUfjVWh6TDus4dykarS3n2FlbqIKNSsSFMSf9E5W9HvJ2Hq/CPH6KcQgpum1kw8XGC/6Tr+V3CpHa/cpfS3TtffZEBlvjtJ506nj2ON2tUWRrE7KBkmWtmxWPjepOh5/CIOdeSJu9J+C42+28t3GrfZCn2NKI1bLjEIFKFkiCW++4PWgbNihXcKLJ3dwy55qK3sTCtJusoNK4qQ4shSJkzTPtNlyOfTZLxyVilBqpL6DnC4pOynFkcr1silbEu5e00ZLNShZ3pHTp6S2hOBW2upLlq94T0EOQHpk0EbyVjNcDZjChxsl0URvhT2vDmBbh2XIbB8C17Y7lBLIwdQFsjiiYfHMGEStnd+tBPxWNUG7Ctk4vk54GeSGcTVOeaDcsarqQT/Qb5i7usvSpWZm0ai51phcff15MIoOOIQuS6/h9qw6cCI8aTjlLIoPOoxMHXfhU2gCbvWfhkefuiMquYi6J41ePL6KBiOzotvQKHaYr7pLZsYR45LRU8Z0Me5Slx3zst94BU2XYErZ3f74k/GgPqlKIiTVpGiW+ral6kvlPdnRKfuBf9pPu0u7KIelScGLhZRaKZZBFKPyzaSCn5gROduU2Fx2vev4jsHzPsG2aCwqVOmF2Jgf5n/1WemkxuPBwKkcaIMyhct6llAQLV9mO8zf8xhl80h94GCsOfVSjUuZ5YNhYxFJjL9hRepTvtEvmVvkfKn2Re95XXiVB1GpAFvZGEKaLRffwa71NthZmyJxfwes/KmM6kCfshfhbmuCZ1+H813fgwPZpzB+TS+cqWzA2aaEUXIAYFdGjrPPqwJvscmUzMN0XDLNJ8RBg5yAIRuo06BTv3LGfcBSzWTEUUxezmulLo8Im8yOiZqKtAsDj7GzUjdCavhIpqOcNCdmQU76fMVBkgGwMEC7+hYPhjVEfGsKQp3cuHU99SA4RUQEiR3YpGxY3HAXTt37zCjuAT7SNN1/H46DE6urKdPKY4mMRKxJX2Ks8cQ/M3qXvZ4d3lck3PxGv2DuqI5rJ5ubR6DT7nb8iw2Xyh/yI+rHcDA6IRk1xp5CzUlnMJ32z848AUubr8dZ340w6FKZlEpmZhZw0dPTB9FmilTKOX/i9YVE+mQ7q1RoEvspDRVY1Y3Ml43c0+mMpJpe4VTVFnQSm4Qnr1KweEiqm5Ald1kSWkzbLAJwj1qRukQkNXfQkGZDkp1lAMQpyh67unmNNc6kDJhMzlMAChWViPE7yfbcq59WoV/Zs6r+sLK3iUloUcYTpXKkQ4GBHDS+T6ZXC3s5qdC55bYucLQOQdc2m8XOfKMfmJti26r442qfGbF8CE2HhiUyQTvSGQkHOyFiZ1s16fx2RVM8XNQAPWvkxPugGBzoSDyaaAYb89/mDgcG+iExkI7l1kegKB2PYFTZjC2nocuuoNTAQ82QSF0zqdC38oax8qmcg+huSwkl0wQhyEGNy5sihU5u+dY4FHOj1MvKsNAFSU/ldVKXTEhqM8gzhdE/0zn22mss++VGp1mepkGQhVRLEenP7cYILwlfw+Xk1O+sMJjYUvMscavPXCVjm2hyWpXLgkzd936LLx3JVJn7Hde8AKF4RpoXa3Qq+bAmX25cyyJ9QwulBmidR9U4VK/brg54GuyG158jFSTpvPiaWo4RWnvuDWwJeYZtvgedFolVTbcrOJPR+gKeh3XlgCYryCM/50/vxc1WhFCFKH3CVCmOISZAojhhxvUPKJLfoDagSAeU05LAQbb+SwE5mbeQSiBStUTKFoo00lEFtyyDMgT+JhGxCArl9VJjUuqRSVEj6fkHogiRSgk+ihMhSdkXKa4hhULFcW65b5ReqSPBZx+9tQeHEq7h6twVqNOoEwVdjzJuQ2Bv7qPKtGx9UBzbr3/Fu6BI3JOid0J8rdTPEZLIbhXf8SXOBr3Ln8Kmr1Zvwx+c4kt+kNxKWX3Gyu9Dz/Orv2VL0dJjL1Cc9s7dyZKjZILjbEyPFdfxidHZ6S5L8PJLQ/qndLAwCUYuh428S4+dmxegVeN82BB0wFg2RWrXiEoKVpUq/FI9T3bAj6uBe4+TsH0en32WDFCqTxW8RMmlXVP3SQVTQQKjGWUOr2RkvEGHPe6FUDqfTp3ra+NCSZSVYrHZUhBJbLIs50hhujQzIQEJvT0e0DHKznux15a8j9KsleAzibG9cnhT4JPhbP4QGW2PIyHZDuc/DsDVXvMQQ+nedJ4aQvRiZ2lQp34m726Pl0saqrpuBQkjdz+RHf0a6uR5rvgoJMohK7hOfoeqhn4Ks0DxhSNhME/BgWEVcfN1iJpULkIGy9Ti5rNvYKANTKKEpczoh91vHtKfRKlJbJmPPfLhHnr1agr/hlRrQQBiL8VmSwgpHRZmiQ1c2IjOhsyQgkK3ArBuiim6jo6FJvXNpICceHlhdkY6uOl0hsIkOQxckECKHjkTQxAep8eoXuZq0193P3bMk9e+oCOTmj9iBiS6kjYIdhZqSqF5ShssdcvmXTSebionQTLydBh+Ees3XlOT+I28ytMsfMWR9+cIXlxVVRWnSTMZGrthN81MHjpd4Yto7yX6BwtLUzxaUB85exzF61HjEJNig4JtNjnhY4EwJblFGm8pltH5Izbeo0PRJ+LUuKq49SYUHSplU7Pzog4XOerxe9qzASmYVusQwuKy0wwkcjDNcdZvq5K2fSsbwt+RTJGCmFff00Me+14ZWhyVVGwSEskUDNu1BLC9Jbost8KSceSS1DZ7QVyaGl6jCZ2SLMUMot19HohG2SKxqG0UHHPZIuhLCkaedsT1B0nIcZS2+gKdpBQV2kGNFI0R237Xn/a9tTFI2cfPxDmJ8xP1TkebLkXrpp9DeFgQwkJDUMx9GRkbgVuB09WZiWLmHgVXZxPX4ynvkZ1Bpk02o9TQo7gkA0VtXkzcW2rEcf47CRvIvwKZX8Cj6hkptmO0uUWqFVnSpuit7N0p6pGxZrj2NAj76WFX0SzUY8AgC45fiRWPcrQ/B8djT8fVuPJpLfnDBpJik11x9UosJss5dwL+pciFVPcQu5mPUpyFNlcgkx0ZKNU/zjBwkDIvQiKV1IrTF+Oxols8yjmE4cXbZETIKryEs1PPKOmfOcQC+48lYJdVXvh3oKPKnR5JOhPc3x+IOcPNcXAlVV7Ka8kkjhSUE0YLM8VmCwyTOQgZ4Bt0sBL1yQHW0oayNDslMuPgrW14vu4A6tatgHtBhJVkrFBIXCnUyjafzWiIzRdeUXE4OPIjRPNy+NI7WNMsSWmtV59N0bfsBRx6WtTx/bWL25Xk1sz9tlZctA0CgtKjaTlP7BlVWR0b50CcuFqYQZ7JMEjCnKVFPCPNSMSnfC/hIhuab78i7IqhlEnVPblBIilBAMJgCR6kdBapaikDNk82heNwBgkfaSouMiD4EodE7yzoMSUF7/xSMLS7OZxc+Jz1t1ThoSFdzLH8mA7+w+sCjQmn1t40vkMOzqa9i4uTgm38aAnttEzSi9QKepBCcX3KGjVECiIL08VcONL+v6DkyfHS1AjIRsR4HW74m+FSwFLyLjXcJen11lS0JErke+gpIGZkrI5aV5Mw8eCoKvDf3gbBRFJdGG4/86WGMj4on/VdfblXSmnZROyqEfk4ID3KLhmCvvWzq+nE2R2LquVmyQV4SA989G4A5jCGH1/tBDHgR1wIEAcmXDdSbGwMOkg9xkHEr8OOGG2leNSddDBiAqRzMrlCrGuqJaN/R3M8fZGEvNlNVI2bkHANoV81nH1hBuc8dhhU8itGz4/DlEEWcHfRoesW2lQ5VPkYw9wilGhBMFI9iuZqUp1ITFgchxRR/4lEQ+oUFnJbHKfU8RXbK6eWC4KoxwFpVsDYdKkGKMWSBRbKNcFR6Pq8IOo076qcm5F08LSego+hPmi6visCt7SEKzF7LPu29sxrrDz1Gm9p46UwUdCXJDwYPAX2Vonw6rbbxpC77ClbW+sw4uzi9MTJCiHIA/cSKpkQKMu8wuQ2hdC2gifm7HyitpQ+DBGH+J2xQpaWVtA/CVazZKoOrjgvKQgnDox2Wm1xWk3byI5I15duS0BGMi04Ihmfw3WIbVAIYa/Coc0ujJDEFIyOpPS0pWRpT9lo3vCcjJHnSJF5gXUyfysTNrZmcCV/BAAQHwH9GRILpvUnxpa28P3LxlugT+3SxsL1YjbEybnSbOSj9tGh4Sj/lueamWJt4mlq8Ed06zsxlcEaPsW2Q/FM3fgsU1VKYAmjQUm70lGKZTenZGuqBEEiGcnc6Vj6Cqzy37DTpyC5mixtX3qfjaqlwzRK2HoJbUmS0CbHvPRbfYshH8NEvQUHOghRSbnU90JyT2x0FN68eIiazTrRodxTBduUzRPbJjNVghrEtortk/oGZH6cvQ18XN1xd1Qr+Psl40shL2hfyRwpjCmYVSbEGawsfOCMtg1MoWtAiROVlvkH0Qh5JsNo+5AwpHPUcVCoiYKjZdJnLKFbG/oUtr9ALhOMP8L3ClYWSMh7MIYoQSJAKUkrmlCadleqaEgR+wk14GTrwsFie1MpPsUVmZ04uHo6sKMv1HFnAQzLU+jgE3e1VXkZLcrSJJDhVz8wUOFIp7OIqyw2l8wVO+9FrZXaCknoveImXOh8BNu+C4jEg3l1jTebxcPaKkYFDZIhIHOyc+YPRoenQzDy2Uwcr0um5qU0SEFLkSopxy34ViZixLkcp4rKqoJz6vSgBbGmMCuni7GWmahnQ0q7bOYT+9l3H4KDklGrUzT6OhN9iG2UxkrFarbV7dFb9KuVhPlraetlHkGgnBhfkXApPE/q1sIMwVaUZJkpEy0SpCIBiZiNK3ymOLTr/C21geV7FxuExobyMcodKdJJwWddCrK5UZM4sA8JvYYxytQ32wx9w03Q8UcKRUsVkpu+nuoOnZZSTZ/NOYT6QmcRkl6dJ72EZiGOIn58TBUMEWlhG5rOvIj7776gkLuxUcVcJyC7/Q4kMua+8fgEG0kPLPZOLi5ARyJzAvMYhoopmEtMKcyWOryTaC4Eh8o6mAU7KTVyZUpQIizBtjJXK/MNMm8gXt6bzxlcAc+yZ8ea8xwImYkSVZ9xHo0PHUGf2PuwsdXjykN+xv+U3WQTlNqTCZMGmGPENXG8/FKK3cuRDYJa5Ee04wjttgQdMqkujlAgHCksKFBppJE0NPSiJmimKO3xHnlooxtNOasmspQpkmexn5tOvFJZ7Y8+s8383NEqpow+q3NQtiSZAeMHAie2Di6PRT1KqN3fD99/gZebLTVGjxf+EYxk/REeXQChcUVR2GUGvF02o2+7GYRaZOxXSo8kHW+hxIiEMZJRRdaERCLISF0Ge+i67zZOgjdnh+TYA5kkl06F836ZERNcLPH/DCIDsYdyxBfxbtwkqrHAO76ntEkgPO0S8cZPw8i5vE8gGO2dkkr1Lhc0rWbA0YvJiDHjM6UumpgUCUqk9IqYlfuUwlq5jVoiFuAdNUckfsJJSDFRISlL3sCzKm1rHHxCK1JmfPHc7yualKV0ytRp6k86OridFMazgozi+b5kA5UxKBuZG6GX7Z+SSOfMxm+64ENElaxm4LcMLKdWQO/MrotIAvsczsS7CR4447cJvpF1kc9pHvo2C8TiYrP4QHaS0AQtGS3JHO16SspsSm2aBDz5DG3cSWjSGQkMJEqS6cE9ZKws58iAyAlTcnSNSLLk68pyzkJqwEFKonRcVhhIY/ua00MDmxwkMkudt9j10FgCXGbYbn6EZz4r3BzSEgoOXmGAIZNH4mRllk6OupnD90uur5gTefYC/t2Gz2Ow8PzxbVy/fAaNs9ekQEfhyLuz+BRdgk0jdKR/OvMoAMmHOyFqb3toRzsjaH1ztVn8lpxCQz7KTn4vp68G3eadNbTaOZ/AZdw8jj4bInoloy81E4QxlNp8WRxVhLK65Q6UzpoLz8JlIl0Pb8elyOO0Aq++9sKavVkxe2ZfI7aUSRKBQJ/YmN8hJ3udKhL0jQQbixSkkdhHAeo16TjFBoszFDWWeVQyMveEEnihEYZlJ2NlUEQ/xZ7LWRUrmqHQlJ2IJRNeliDkEui1kQPdrCDQe6+RoTIAks0u5kPsvNS7lFm7ZdeMFf3EnNHkDfS/h4r15Yh/CziZnkF09BY02NAbVpZG35SdgmCi1+NdYKSq56BMU5IFIqb1x+o7ZaG3Mk3gzXyYfENm2lElny9thJh9HRC5qx1W9yuDpyIZtEnmhGopkLJTMgTJeBrWB/dDx2PTukWYnYmRlDT8GT0yDfs3iRWp7ELY9AMVL2CCn7uY4cRaaxTJS6alMZZM1Y2pDqu8vEcknE7RIJPeYko67DBKaHYXvPCkRAv4H8LvxDnRHygtoAQa5pzDsuk2eB/A/sgJhiKVMq8hgy0kNl3wrdh6mffg85SWSEAhkzuiObI+R4Y7Zl2kGKtIb87m8XrCxMtTaqhp12xuNmrqMbu7HU2qDTbI2RdkcnKKDtamiZLlKkmeqfeTIb4rm2Dh0efI2/8g8g48BJ9PEdg1jOCd0qwMuBqeNErB+4hmWBpDnyizWOKQiIkxgbBNJk8E2sicqpxx8QOdvJyEpVsTcPNBMto1NMWMny3Qr505dKaEVHQYMf1KAuuo0lTlBb1/eJ9I+EiaHpk2ZMiKafTwlQl9GAqjbh61fmbhF6pKG8YnctAEro2hIxVEIDbXxgz6oEhYmrPHwszavEeW712IaAQjC9adS79RiGZj3S3kVfV4jSSlt1UdHf43i2Zq5YmXOMkA5gZNgTDYd1UTVQ9ChErkKjFZD73kS0nVDLlL1uvt225TeVPviVF9OfIz9j9VubZSByFW6hnoI8je1OHgUy5dP4rwdPxbap6Lw2GsrSRiRVPaM0IjqTUuZkY6Ih5Z3UdhJc4dvyQOg6fH4cTVJLg563BgFqVlM1UziAMj95TxVGe8VSlNJgnJ3LDMB4vqOpEhImHCaFF3CQQ4uLnI8yu3KfViP0WT5DQAaQ+l1RCXgDVTrNCohgG7F1pjfuH3sH5NJyTBTnkOgNRLl6Ul31CUdiyqoKaROOhaLBWMSIcmY6dAOJIcMfZiSSOcnVBdFVVqKT6GOF74GZlgDn1gpL1R3DkqcninzsREbVWSQm45qS6y4ptTVgXIUilIb2smcMxIwuLgMDbOLwxZZ7BzU2ga5KANqWMuwYIcQyDlX8VusmPKvjVNDT1FAje2VsXlLzw1UdWjA4JSMLViCHKsoLSJWaBz+Jhig4EdaBOFblGdpS1y3to1DqKcmCKZN1vbGE9xWX4dY/pYqrKGuED7K7kN46urlQ9Zr9w00wpxdNbb+fjmkxipT4tF9AsO1szzxiqnm6lhvfZieEozDB21+IcQWPJN/AhoOKBskyS1T+tQRJ3ddpGO2qLJZuyUWUCx5eSKuUkS4ycb6HrM6J64vNFug8ngVehQKyM2pkZnaRRPZ2JK52JSfwOaFX+CjS1O4+iHg3yE8cWyPCJqcGLvZqzKQNMgzkiWt2VKTuqey4kqImmy3CKBhKqsf8UodeJkavJ76bk0btVNTOptgq+RKdgZ5Aa/97y+Qwks/HICF++lqALH36g32ynH2QjOnEFVfhUEs6Qk1KtswD5f4ue6hFli76Wa/42PWDvFUvnFnqep8p4cIJlylOMRxN5KwXpZ55MJ98b5kWXJCyxYeAxJiXw/iexEEefB2HbPAuOO10bQplawIdSUmEBOOpBTaqNik5QQjln3AtqiLmi4oVes4WWw61u9aUJOqbT0lFKnk1OrhUQtxcjyP1sB/rR3DwMywsrCh/g/CPHJ7IBcJutVpDyFSgDn6XieEIbZUdLEDgr+FEldcd2Ig2W5J20CXZyYBA7y8wONW5iIxWNpgx0CMeIYn/3iM5Y9s0Sj/HEY0pUR4Vo6LvHusu7GDqH7fiNuJQkr9p2WAeDAvqUGZXFGtqQg9BhiofYW9xzBe9Ya4RaeMGqUoEMKzcsZcCUZgcpk/I77+GARg8T4eDV3ICQ5v27Wz3DLjxpJs+BK06kkSr5P/ZFotmeNHDC3pUmjWfD54uyj9/vqSHEj7k7/CXelXHXaDQJHxEbSSEfKkJNeq+hDh/peVVHAaRH5n2oLSZ7Z8yGLOaVCjuaS0FZieTEHBOVq1l+OThAm8NFoYlxKUqRUSY/pdGrb5lkhu4de2eG5GxKQ04PX07G8fBqH24+TERjCkRYS5yORlRSHT2Ws0JbZVmhWyxRt6puhTY0UdMofjN4tTBEbp6GzMFZIMnJk0kbw7yDCRkENRdhuQQ0CzVoWhJs/fYs5pZgkfayUsRusLfxx66OEtiTRTnFewiPhFUlqqy06/BxFGWhIHyPjLC6J+TgtdqRUFtowGY2/oOAIezwIHomcjhtQz7MW2WJUVbFPoW/pbWXeVuYTFspBH5QqmbyRs9Ec6dxkMkdwqYTEaSRL40UzYuSNDGgzJFadRbFsoiWeHbOlBFsioxs7QJh17kYSujU3g431D22kMMgWVTlKYcZQC1XxX+z2xVuJuHY/GWevJVETYjFhieD3VBKYKBFgKNuR5oAlO0ekV9bd6Cgz5ZP1tBTYm/mgWbaScLW8ieREcwR9MWrrHxIZXVyK9FPdtWT9RX1ErP6CcLqCJxHBXxEdn0+oK22MBfa9valsUZNsJWjCDsPvnQ+icpGpHQjHxNvL8V9yUpRIhRxaJCf+RVHiRNqEZMSl2Luc5leHTqkgO007GkDpjHc/iuEbB2LCMhMsGGmB46utkY4W5fWHFGyaxUH6ge4fsFEw7mNACsYvd4LepiaCwszw3j8Fvjk8ETOPqEXOxkwjOcJGTJNgYNEaSRgR20dtMzE1wG34dZQpWg3FXEaieubmCIvPiePvN+GVlPESx/9nRK0uJ3ykkPr6WV3UhzyuEvEpzI3C85EA+Luap5EsyH0jSviSGxWQ33kF1cVM1Qm/HTQFRV0nokvlKcj32QoOKx5heJ4+sPIhgwWXivqJtIr3l7BY5nqFRHpEimTpRb73pFTICkE+N5w9vgu167fHz1NfEA66wcc3Bb1aW2Dsglg1JqsJp9Lo1LVEbD+SgHTe63ByYxb0H7EI63cwIsvAQbhGJymD2YrYW9l7qvJcapSgFlEACTDyuRNGHlNQLKdjLmxcvxnzus6Au9V5nPXbgvP+G5DPeTlOvyaUlAqAqZRVgo1fU7IB+WleH/llp48pHKnHo0LR6xiqFc5AiPUDc+UIBDkKQWojyiy7ZJgIbb1dmjwLZNukVm0KPkTWUVKclBCLJ0tu4+jiiShaqhZ0EvrKyoM4xjGp+bFiw8VOCUlEJRk4UlVfIJtMF66n9ybOvHvzrMKYKSlxaN04N8w8V8LehgM71gqtB8WgQC4C9NTHmNEs5MyiQ5Viweo0VtnZPnleHyA/JVROIpR5hNFkngyqnLkpy+8CEyVFSpjsHw4vB094LffFtiVFUSNzRfhF1VB9Cotn6Mw+ethfxRQ52I4kpQekTuVmRmOSS5Z2VIQidjWXuz9BTyngbrEY1cTzr7Iclm2gOTNRelPJjA95uqABcmW0w5o+ZRhqp44aR+8zsXE62qE0Em960nc37gTMQOn0XVDa7WcYEkQ0SALiuxFJCEm6pzBXJkuEahMuCfMzORhnxZoTmtFBfSxrjaePbnLwkhGemAM5vCxw+F5jPHubhAzpdRgxJ46MNz7i1qNkjCK2tUi+TkE0R9iXYLzUsx98rBpA0Q45401y1GRwZW1NQmCZESNiaVu/H5at3ogXR2ORO91xnPp4HLeCJlFDqGkkc70/vsbYKF8jJKe2zmWwUoaR3ZtljZQAplGJrBQSfTIe+mYkbBI3TXr3Jd1CQcaNpYJcKgWzYT6MyVedfo1Ncg5ZmrPTpaDfwZYolV4yx1M/I0lx4veR9XDA57Y6y/31QZqFo4znaUrwhh5Zlsklh1Y6LSsFQupoBH4geWTCLblOpJ0QzucZQT0pILqi2iDSvvNAlChgwJSBljh/87vt23QgAccuJuL4fQYLpLAQ2lAZLDEBohUC9YSR4lAlipPIbcUNmMj06PYXaF7lFWplLoUXoS1x6N05RCR4Ko1Mo1Lph2PFTaKKNJNAPqw49Qpb6Ahl74ecu6yI9rZ5fgY15OiND25L5SPF3Ld7G9596p8bXYrJGhc7l0qNGLn0XHoNdwQX/kB7HxWmEIRRBekUfkWSx3DObz1eJS6Gbuc9o4MTjCsrDrIiLHSXJkiWuoVk3kHODxZnJ8xni2yGn8OMAbfJdj3C43Mjk/V5ag47TNwthy3/SOmd9bCz0cPnlVEwhm/6idJJUyBSKhIqaEXwumRYXqYNJpKxt3bA1rWXEL3aAlWKvsXht1fxMrwjpdUYNKSR3OZi9RIjT6jF3G8UwMChPcPdIkN+qM1Ok9qhyE1cfFkUSU8qk8upzMVXr/AVl4t9yJnRF872xjlToS/SYdpaGaFfEEHyvMtVUSmDVEX9Lr1pJDt0PsVUwKjJa+nOyUixp3I2cJouS1pRPToImZ0SZza9tvFz2SwiEMjKRa3TyWR1QrI9Q+532LBqBp680TCP+PdHqljSBM1rGlC6QjOYIQgpn9l+4b9EbpL/K2orhznJAuIESjcdmqMhBi0LVSGk7IsTHw4wIHL6hbTK3Im5yRfU9GiKi++kJvov+yg1ecVuR0swlEperoFwdQzB2hsFX+CNsSS3kbmkQy/yTpbfzfMTnMvsz1/QyBMNqGkPUcJ1DM0oX/YbJmsoWKQ88n5ygOklYj8JfeXUErlMEIR4JEntlNkssbuyeBgSA/3IE5i9bD+ehnaEt/NSdQaEgbF6RquTCAxOwb2n3z12xyZmyJfdBIPn2ME1fQZUyDQSdh6ZVccV8RXW0VTXxNLAnse0/3SyzQsg6asBR31uKZOTFsYbSaYK/VHXow7qe9aAnfk71N/YO/W7PyHyq31hOY1cj92Pi041fvgLjmhWl8+WiS7u9goWoxZ9tzF/QiMrn8KU6seJe+1UI298nonguCKUAQP//i4J4vkXTP4JlxuQibf90dosDyrV6Y9d59bjLO2cmnQZdQLpYIsDqzrDxioZBZxTtxiQQXW7Rqs5YDluMe04BCGJxjo1NiDeYSwq5TlKc7QJd6+ewgwzBi8yWJffYuXM43B0cmMg8BCuCb3RcXwRVK7RECVKV6NmiIgbWeBo/hQVMvTlOJtQoocjo+0xXH8bhRZbu/ISue5PiMzVZvfGoecl0LD+GToQvYpavkkunxCz/kahE+aWMchLOPGHRNQgEzlCMy9UpwmIw63AiTjltxPZHbczqCiOoi5TYW3wZ0ON9luit64DJyHzvs/IRgFaMiIAZbOfQHo7Shm/0699AN9N9ti1bhHKZJ77nbGkp69TUKO8KYp6m/yCsbLttVcrBg+0ME2KzICNwVe9s3EdC+Q69gy66+8xrtciuDi7oJx7f2Sz34pHSbcwbNwiFC9VlW2T+WnZJ3xZJRIWcplLXLsJB99dRFiCFzLZn0anXe0VYwWGynnv6WUKVQYk1f6nUZksb8nJZKy+VvRgGmOFfpBcUv5rRUK3tbobGG6BvPPG/nLE+DDJNDk1sQa2XnwLORVPqFTm97j+02zsfX2bDTbwR06mOoZcDuthZRKMB6GD4BtVW9ktg8x+8TlJdEqZbU6iQLo1GLayKkpV6EjYeQ4l3Ybz++8OVdJ1B0yORbXSBrQbytA49nt7xvSxUI2fOMD8eydo6/2JUW8ELVTgxtH0DkrSbF3+tAgRiV68TrSJ/09bnt1hFwdxId5H1Mej0IHKEcv38l2jbBXRYUcz7HxYVPHAnnZ737CKiIhORLk8rmqPxNjtD7BDzevqEDRmBKI1a3h125QPD0oRkhjpl8wlTVzW6tW4GkdyuEyYg9CY1EiIkczYloXQoXI2VQHE73MUzAikVSWlZBNsbrMetfPE46zv5m/4UKRWzufJ4bADOR024HNMOTz50o9Qx4smUQZXslXiUCVTV35XCrkd15Cx34OYZLZsxrJ45MupR6+xsQgM1ZAvhwklmZrDy+7ut8XzN0loUecHEK8oWWVd5rDfhpikDGTcgNQ2UXX5I8fOZLQ5h2dfejEAqpf6nXHQpM0lXIfC98sbVFg2RJlGCUrEfFgRfVQtlEGdBnPjRZC6IzYxBdmdg/F6+Hj03dvm2bLhq/KpB6XSb5iL0ierRKzpdDboqxWyzxmvPpLJ87V9SqPJNNpHvsSMgcCdWXVQYMAhhSaEwX5jhxHwt8WzsJ586Hd7K69IJtMczV8gj+N6uFjcxavwdnj5tRNtkpxKkoym2Yv8grGxiRomLIhHVg89pq+Mxwf/FDw5aot83nqsJFpYuTMBVUqZoFNTM3jTof2G6GCPvztNxEFIpliqqWNt5MCmZ1+6M/LKrXD5L0kOSjpKaZ4A+wnzjeuKdLR9GOi8C47E8Tv+KiIryeDhNvG4ZN0LBVNqNb0Brj1Xl8LNmt8jK9JvW+a35V2UZ8uubYvctt9yvwSRkhXiOFrpCMJvccQGN/ZGEHHrnAPPsLJvaRySBUIGIKtuVsDcOpPZcG9EJWZhU7+TnoGHwB2/qOrwiWihOlbRvScy2FxCRmJYW1NCsjTijXW7xqjze/YcT8KLtykwM6PqfdFw90EynvPvB8+TUb6oqTpepmBuA8xFwX4cT0qgnM3zKaYiyjBaNDcJJ47tgg8R9ZCQ4sD2/BIhiDmzN3uJipl7Ivts9kEKE5GsLU3xQJbaJcqknfH2dFRTAfKZ/F0p62v0KX0ZnXe0fvtsW7/flC/5reQKlT3t8XV5+w8y4nZyUBtxrSxeZnCyUDPvsrs7a3o75GFoPEHKmaSSp0Mo3o0YR8DvgJD4AvAJb4mQuILq+K1fkwQIloYg1POSxU86ilQK+6rhyr1k+H5KQd+JAvEIiSsb1LEzIWGampL84K/BkrcsG28Jv0AN+04kYOdiaxXcfSMO4EX/9QiOpVYov/3dXku/LAzB6vSrzHKekOEzpToOlVcNwoW32dU1chaGnDfxbkUTtcFa5ms7VMqKTZJbLCE8JTtm6gCEx1ojw7B1bjhXLVDd+AP9gBZ+oKvVPxZfNOSmlJuaWpsOkCTe1dbSDFNaF8Kjd2EY1zw/Jmy9j9blvNRhG0Lvw51RcOEo2sSveBvRhBYjFmXch6KeZ03Uy1IbxVwnwsn8MSPTCHYwGW4W1KK0petUGjIrDpdvJ39jrJBXRhNkyaBHq3qmyOzOJlMkXr1LQbVO0ViwIR7dWprjyLlEHDiTqCa6lMhQeq1MPlPAUmBpEqQOZqrAoKe+Z3XU8GhOP7AFn4hzr36aRcbGo+mWHt8YK8vnUvl/L51Ynv4HVWJM3PY2aj2RUsZn67Cp5UZYmiai4IJh53+PsUK/L7mpdOhgea1+nodwmjibqkJRoZeXzRUPfb4geHMLDFx3B7voMXvWyoWN594gMjX/IDejleeDJ+Bu0ES8/dqUbxEvbCCEi1bHacn8r5P5EyUxor6K2BI55vba/SQcu5iEBpRWmTeoUsYU4xbEqSSSwZ3MGaHFo1lNU+xebY0V6+LRsJoBw2fHIbObHlWJKiYujVfLRJLdmJRiRdNQFh8j61CTCkGl4oudp1kQGJbe6hIDj76ouaY/TsmUIknOppCU2T3XP6hF2qU9S8Gz5z7Ey+qHRH1saE7nILwcNhGLL1fS+nc5/PsCSvrDL4RabepRMyXFgEeDpxAXUecY+cihdFULZ1BFHraeeo1OVbKheWkPVC3gDkdZayO9CEqPdJPmEI5NQym3ERxpvbKz4o1DYgvjTtA4HPt4iELABrMFArnW7EzEuIVxGD03DhFRKQiiCahGxj6ifd2zyAqF8pjA1JS297otapYzYPS0WJRgYBH2FahT0RTXHyah7ZBYtYV178lENXluMNNw/fNsMrg8EpNtFUoRxsqBdQWc5xD/9kPuORN+wdiu1XNg+KqbWEMHvu/yexT5+QhC1jc3zlWIBNAc3CD0DIuxxeCjbWjT/ph+x9V+p8Tn+30Oa2OKD616IqccabVXjoyh/Y2mhG469xbj2xZC6VyuqDPxDKISkrG4e0mcuO+vIJocxz3vQk009z6ECp6r4BdZnc7Ens0z2j5TNjaTfh5+npmE+j2i1TFeq3bGK8j17E0K3vtpKMbAoXwxA8pTIr/QoUm+sNjb3r3NcfJMEu1tCm48SOIzZFke6iSr8zeS0aCqKc7x99aDMYjTF0PmLNlUICMjaWYShpqZWyAq7iWyzpiKgEjjVKKk42dwtlbHhd/3+4pmFJhKFBg5Abz7ihtG2JlkwJmeC5A3oy/yzxm7I3Rrj3nq5j+gPzULRtJMhszvGD674R6brjs6qfoLAqzlmJeFXYuj6dTzSqJ70TSUyZ1OMV5KYUmdMUVsUK+yF7C8xTq8C+2AbZca4v2bezh/eh98XqcW7PkLUhPjHJNzm6xRg6GwzP8k/cmKi6yltWBoXLKQCTbti8OdFw7IV6A8Vk1LjwKZN2LcsWaYfLou221so2TKNC/jqSZi9l17jw+rmqL2lLMIJCqSfj6QDEhK7KiqxzG17n502dHx8/pRyzKSET9ilN/Qn5oFI+mS52zslvXgk5JY22IjishyEMkvNAYt516m59ShQcnMaqQ7zL+s0igfz2uAppJTICGiIQkrbpSH45ilCI+4iQGVWsI2dtrfZqyQMFPmds5cT1IFQf6MsUKCOAQLdxkZiwu3NTSvHo2Ti87Dxuws3CfOw+SztY2M5TMl/yBkQ3Nq4ht4ezjwIx08euxVBZIE3yvG8rPaeZ7QuR/AmhtVsH5nD9qRP2es0N+Q3FSqeqj080kjruV29UXGqdMg1fCFZM/E2YnVkbfvAQVRpEy2VANdcOQ59g+vhLqTznIIU19DL5vVJRi3+86FtUkkFm9JwDCiAxmDv0sje1igZnkTlZR+83GKul9yw35NEv6O6mmOUTQhmoklyi4fgIcBmfnF92vHsK2P6EOuvgxWiCA7+yAHKo1o4o2FR54hVs43JhV0D1BlAq6+z41y08cUxLmGj9QXf0F/n7lCdfa0/zx58Kb0tuFwmzIdgVG/XKST3T/Hx1TFE99wdF56DSWIhxd3LakqMb+Qg5d/eJvkuh7vvAwF3fyJEpLQZxLD52tJiIr5Bzj9K5LdlCUKGrB6kgWyZjHB6xBX1F7fB29/tSSew90WgeFxKJXTBdsGlUfmHvuQ18Mei7sUh5xQJWZCojAhOa/txc+T8SrEHbkmz2iM440pRX+P/jHmCtXYMTB45tD5zjbhyDVrgupAmjRIpl+OXvvhzGjOn2ajXrGMqJDXDSM230XNwhlxXDILf00MndsVu4mRlU4id7oQ6M0ScO1mCrYdScT1+8kIi9AQHashgcBCTIPYX5lbsLbSwcFWhyJ0eh3qG1ChLH1zsileBTtj0bVKWHaVjpzO90eSPR9xxLC9aubE5FYF0W3ZDdx8HYxH8xvAtd0ODG6aD+vO+KhTrETLSmZ+jxv9ZuN9mCu8xk/thhMt16Y+6m/RP85codo7+36cPHJJZocg1FrzE06+yGfsSEISRrcpgqIE281nX0TMjtYwb7gJGSkpvenwxkg5VzIoN23bC8lWTFsJFmJnZIOcJ1WwmfcDVPR6g8wO4choHwln6xjopGyrDCIdi5ZgirBoDmCELfy+2uPyu+zY/bgg3nyi2hsSf8NUIanJI6W9XTvvRvjXWLSpmg1liHS2XnyH/FkcVEH6CarcLNvEAe9c8grWtdiMJ5+zIP+kiW1xqtm21Ef9bfrnmEsyqbazwaVRcw+WyfIE007Xw+hjTdixVPGizd30cwWsPPEKVx9/wr1FDdF+0RU89f2Kme2LYuqeR5jXuZjagiUGN06Cjx8ZLSTMJiOlo4KT1d9pJEwWfyJOSRj5gx1VxDYYaHTbVM6qaqS/D4pW4XuDEpmwrk8Z5OhD7ZIzj4lofKlhZjQDcbLGJ20gnl/fcgM6lbqMg09LoNGiAdVwpjEdxz9O/zRzFZU5nmtRj5UvfqpwEnffZ0O5JcOQttpmwg5WLZIBLct64ti9AOyVLEbS2p/KqE3J4kSaEVF8CI5Wu4jk93IOhsolkJVb4dc/0jq+T2asXvp/hYu9hcKr5Yceo4RmJ/x7xws0zOpQTM0XTCc+z9rnACa2LIjBG+4o/Cxkb5qA2wNm0ib7YfSRJsnTtnXJhutVJT/pn6I/DSL+kny3hh6/f3zmY2gtBlY87Tyk4hlc/+AlS/VK2Hw+ReHQtQ/GWSUihvHSmbW3sYNSveH8WxyTsn61cirVlJJaV18E4uOaZph36BkOj67M8NMGWdJZ40tUvFoFkF0zUu8gOjZJVTrNk8kB91Lrfy2gM9rBARzTtIDacSO4+1VgFF6Q2ZImICPlRl+w7vgLXPMJVfZ341kfo0KwsW0K38ZNRl5SwrvS8oEPt2xf4on7WX+57P0P0q908Z+gD15x+ybNzeU0du60oEhHnO2xCHc5+oqk4RI2qg5ocLa1gA2xY7flksBBdab5aFchK+69CsHP626jLf9taW4CO9rH+oRwA+vnptS9RTpK4rmJNVS2+4jG+TGyaX7M2vrA+AxZjKTkdWQYLgGMVLJb07cMFh5+rhgY8CVNlzSUyOECGz7rMjVHajPKvZKo/GroeGxtvR5PAjPBZvSCIRfnTC2EZ7+Z8P2H6V9nbiqFbes9Osv4xa7dd7eJKOTmB236T5hW85BRs0U8aPP6r7mlVFCq6cvaf+YMdrggSdLsZNm8rkQYsUji9+pkVZK5OBeGnw+eBytGrupZCj1XXFcmJWp/BwXyFUgW/irV1tQktjlt54KjzzGcAxEemcpcvl8O748S+85u62mn1zXbirgpg+Dl9AUN1/cMKTj2Z8foXV3nGm/41+nfxlxFJ+oErxm10t502OKRZ31yJY6schops/rgp7IXaUYl1NSp3d4K6pCi6FAkc0UcSmYXaxy944uwSPH2ephZGPAhLRORJGdQzJDdPfxbjpyxabEFeg5Kbdn3QMbVnXoOg+vnU1h7CVVftos2l1TVtABGiIMsRy1OqXEYyTP7oFPRm9j+oEi86YhlPQ9Nm5MOFzt/T9r4N9APb/4303hN7/J6+aZ9Hde2LZ/9JTuZiJWXq2HmxWp4F5yeTCOz07y8SJ1MxNKETGlTCAdu+tHOxmFGuyJoQUinJ0P9VjdB2VGnsH1QOTLvlToASY6fvfU6BB9lEEjiRMXsfJWMyjQSrSHiyJPBD5OqHUMzMlQQwbHn+ZNbbei6OnJf5z7fG/Lvpf8cc9MoyzuLLJUPz5la91iPVoWvmZqYJOJzqAtmXKqOPY8LwT+YQYjkvf6ITUXV5YeAX7K49ZQ+UXuZlJcGxwjz0jYhCrL4NaXwsyQDsrn7o3XBOxhW4QxsGREmJlhhzc2y8aMONVwc/qzkaDzz/pft6p/Rf565P1LdHW17lj87tlupe7mKeRqX5r9+dcCJV3n4kxcnXuYh48lsYbQUM06dtfpTEhwsP+xKVobSNXM+R80cz1Et5wtGcVGqh2dfFsWmW4UebDpXezLO19tnvPE/T/9d5qZR1geumSudr1Msw8cx7Yo/ydbE+7qRmSKwiWZqUugzfwKjbfEx3BGfo+xkj4FakZUdn1YMkTPbhyGD3VekJ3RKT6l0sxPvTw2ghiclWWDbg3LYeT/voysfPadHXMp/Eh/Ly/TWf5X+Z5j7I2VPMUeWfRlze71vZGUe27Fsto8FalPqymd5BRuRvD8lqTTiiEvvc+I4pf/G+4w3Y+LNNr17nusovtb99O+AU/8K/c8z93fpvAGZgkxROtzM1sIivT45zoP21YGCbapPSYmSs3950fuvse6heGifiA+y6+X/P5r2/whpBhR4aA5vP7Mi1g8sYGmSIS5enzMlRZddZ5KS1cU6OpO7bUQmJ/MYV3urWDtHq3iDnOhqYx6vzJa5aRIMtHGy8izpUUlELHGJpohJMENEggXRjAXCos0Tw+OsvobGWAcFRdv5hcRafkhJ1t6ZGvRvTM0SXieGm31+FpI3Hr6ZEvCoIIG/nFTy/9OP9P9R4aVE2X+0ty1zIV3BXK88bC2Si1uZxZbNZB9eMp97mEuxTH7I5+rPWIZmPw0ZprFK/ql+66ERqCQQ9SUS/clpYsn8W+rni8Cq23iZ3KWjnzVJ+yEIMqX/NjNJUanHOgX5U5Hot9HgnYI0dXpERdnjUWBm3PXLgGefnD5/irK/Hp1gei042v7OC5+CvvE3S4UgzFGygtJa9v8Z+v+A8KbYovzRPJVLXiuYK11wBXfbyAoFMn3xKO3pg/QOgZQTGjSZPZax5+/IaBt8EkAYaYdP/PkY5oQP4U54zx/fr47w/2rPGNIWWoJxE6sSPLlXcTJVfn6Pq2miJXGjXCB/U8jlXhNabBfbCFB54EGg6WH/BV6OX5DJMQzuNhFwJ/B04/eWVhKPpj5IdsBqpngfkglX3melYDu++RRpe/GpX4Yrt2+Vfog71WTPT2rezf876f9lwsvRLH61YOmSZ2tVz/28YjaXkHIlPAMtcqb/CJXmI+aQwhJPAb0XkBn3AzLh0aeMeB6cHs+C3BDCyEXF0BLZSEqk/Mg9MgkiP/y3ibUZ3Byt4Gpvjk9fYvFZ6nv9OEv0a0pKgZODBRqX9FB5UgnJKWqV9PgdPwTI5IhK6UkleZfsZhGrK6uGKnOD30ubqFh6k0S4O4cir+tn5E33GQUY5xfJ6It87gEwNY/j/byct6YkW+FBgBduf0gX+So4/eWTT70vPL1c6QReFmN8/Ne5Af9X6P+48GpmqHKsYpUiV9u3LXy7QpFMnzPncgvSW5ox3hBB0KfAN9gNx1544/TrXBRSN7wNdUGcZM/TbRuFk78TkmFjK/V2aHljEpDN3RYTWxWCh4s1jt/1V0tIUjzobWAE+q++DQ9Xawyom0etD3ZecpVwQZ71W1bKAuiun8ur3/WnnsPT1yHq81zZXLC6Tyk1jy1Vtd98/Mr2MMy3MKjTZHpUy6nq9koetGzFlUksyTJ9FxyN98FR+CJ7/ERhxHLLHEuKDna2kcjqHIz86QNQO9cz1Mj5HM4OX4yCz2GOinPA00/pk258yPB+3f1S5x/dK7IJV2vf4Hf/Z7H0/z3hLXc6a5Zcj0cMLXe+Tu1cTzNkdIrUmZtKaq9stjTg3KvcWH6zLO74ZVE5d8mqPp0IF39klUismfSawi3px7JpZ3jjfOqMuf7rbsPnoxyskhGjmnirPBf/oCgUy5kOt2bUQUBYDGpNOYsnb79AZ9CrnPCExBQ8lMRzWX1KI+pNrkx2uD6tFt+lQ7nRJ/FMqnilWei4JHSvnwerepXC8XsB6sTJj1Ifn9+fnlBdJZBuvfQW7SV7jM+S7SiiLONbFMCgDXewWo6flwIBvybJHVTvoMBSsM1pjQWKVPB6gz4lr6CYbEJS0FiHmHgbfAi1T975uLDfoqsV9oW9KzAH18oFqOf8H6H/G8LbaHONGjmfzphY/Vi+Qhk+mVmYGlfdkulKr37IhqnnaqoT1CV4kgMTjQNEomUrk9cVY5rmV8lMUpnmtk8Iui+7gdepa9RyjVi8Sa0LqoNiDlx9Dytrc2W44xKT1G85YPz27DrwdLXBrANPMXbDXVnyU4Kl6NdcpCXeNbwSmpXOgrs+oSg76oQxKTWNKLxtqmfHqt6l1a0NZ1zAGcKIfFmdVSaeg7UpSgw/pjLbHG0sUMjLAZeeBaFT5WywNjdgkVTDlOIwPxIbWpQWffeQCnjqF47Fx16oNMm0RALB2nriZGuzONTL8xQjK55Gfje/1LbL5lsLnHubLW7SmVp37rzLNhJH2l5R9/0vpl+z/X8JaXqzZmtrN8jzeM6EGqdy56MrFEnRKKxBxKvLrpfHnMvVVNa1kiAOnKTZOFDoBtTLjRcBEdhz9YNKwUzrYZX87tjc31jrS9y47CSXY6uXnniJRFrd4nlc0aSUBzZceIuXUuA3dbVUSKpa/Fw/H2a0L6wyvmtLOqeaDUi94NfE924ZXAFtynvhijrS+9R3IRIiTOnfKJ9KehYY0Gz2Jdx99AlrhlZUAvqe1v74/QCUzOmM7G526LfmNrZJ8cof8fGPxEdbmJkowS+dKx0O3vRF41kX6FlMMZAWWwoi77/li+1X3uG55BmkeQAKdHoGg2OrnESbAnekVi37ZOTz5ffZMOlcrTtX3ngNi9/X9YL64n8Z/S8SXs3EqdW6YuWyP5v6c8WrVStkZWxBPJqcZIqXQenVavKWu6UE3ilhle/siFPzezigWkF3WJgaVBKIBEQNSmRGvkz26ljwF3KcIgdL9vWOauaNZ8SXZx9/wvwuxdC8tKdKIz1BQflp7W2150OyzLdeeod4KS3wA46VIyJvTK8Nn0AK25yLeCCV/n+d95ZGbJ6kr16bXgsRcYko8vNRdUSE4jbbJ4fYLe9ZCo1KZELLeZex++JbuBJfn59UA3nZ7rrTzuHYHX842ZphbPMCGL/zISKkGsDv4GpFfN+hUZVRv1gmXHgWiJoTzyAxMRkWtM6xtPLVCmVQp41P3vMIh2SrLfsstXskjSGAysNfJBMYTBMxuNx59CbE8HSS8mgyT22C/Y+LYtHVMgfvvMk2IeZgp0dsyA9u5H+O/ueFt8BJ1+KVbgzsVOzugC4lb1hZmBL7Mch49ikj5l+phG13yiCGcMA4A2C8JVcGOwZUBVX+n0TuA4lVd0ixZwZcxYlPpQ6Fr5xmI3u8v1kZDa72lljTtzS6LL2OEAZEEgjVK+mBSXyW5AnKEZSiF1I85apUsf3hXidrM5ydXAPemR3VfvNRG+8Yn/8nJMlCcrZ+BkcrTKerlyBM2t6Dwd9XCuOoLffxhi5ehHJUywIY06yAqltaeuQJegYjNFKS9SOe/jURc6/sVwZdq2VX964+/Vrl0RTxdGaQlogOCy7Dhe/3Sm+D577hiFIZCxo618yBOR2LqvybybseUaE/4wEhlSZl3FMMsLeIQd+y59Gj5FVkYSAoghwS7YJV10p/2XCn2LzXV8stx7My/1Ka3b9K/0PCq+lsah4o17byiYldy9ytXNyDGI6uKjjSDmtvlMPiK1UQEO5E4aC1oQUs5e2mNu1LYetv7peDWqWQO46MqqLSSfqvvYV1DGTmcyDlMPMG08/jupy7Ku5fmRYRAr1Khx5IaNFiRmotJ6H4JHjQEsm51X3kqGUGT/Vo/XylQDcFWCBJkWxOqMZASupBf4lMwHMKneBZIwv5o+ZvSWm/FfHf0l5iZ4OVGZwczBFFoYyR7DYztitVKKVN3h72Cs7ITrk9Nz/gnpwT/ldE3kxoXxQjGnsjhM8UbP2BkKNcHglCvVF/Wiq8SSNafWsGqYu6F0eXKtnxTDaMzb6I5xTazBnsMa5FQZx6+Am75ahAaZv0RVJv0n/CiEqn0aLQLeJ/BsfkyZmXhbH0asljJ69VnBB7tj41+b8PK37o2X+H9I03dJtR++DYTiXveaSzpUZTaO9+9MSQY41xwSenkWGSksNBd3e2UsIpm3LvUFA6LrpKt/8DZmMQVIECtX2QTEdZYi2t74SdjxiY6dWGjd3EvQEhMWhIOFDIywkTtz/g4BkovHmRkc+WfFQ5wjpCMgdlkGU2Anp4ezqobO3IaFp7mWpKpqCxTTY2kfBy+ILMDmHwdORv+zCks4mCLYMg2ShsYZpE4UuiTiTzKbI8zO5wSKWkdBLdrwSUcUkmaqk4KsEcITE28I+wx/swJ/iqhRBHfAmzh5ZMT2NgW4QP8vOjXPCfcg5DsRzO6EoBbFPek8/XUGHMKQZ4FPg0YRW8Ly9P8w6EEQWyO2Nl71LqPMgNF3wwZP0dhErKaSo/Bercm1NPTf/tEXghip9GbLe5WSLq53uIGTUPI5vrZ9W2dyGZsOxaqVdzztQdhyMtd6Ze/V+h1J7+58nQZP2wlU13DG9T+L6ThWmMWkbd+7AYBh9tDP8wFzKCGFOYLcxPaxWt3MxuJRX/u1fPCVsLA/bd+IjW8y9/j945KGKZ1xEO5Mloj5833ME8mUpKc7e8buOgcmhYwgOFhxxmgGKJcnldVaqqwAvJJY6N5bOSTWFCAfTO4IeaOV6gUtZXFM5wOFtHwckyCub8EeiSHG+OsBhXRP0/5b0FYJTX1jW8kszEE+IhIRDc3d3dSrHi0lIX6u7uLW0pLaWleIEWKO7ukmABQoAAIUSIu+df60zSBkp7e+977yvfv9shycwzz3Nky9r77LNPYRAy8ivzFYTcYn/kFfuSiTzYfCcybym6VHkL7tY48poDrmV1wLGEyewfoQoy4eSQak5I9HCML3vFwc81ARYnajWa7eI8VyTnuiNZp4GRufddrYFN5xvg+LVQ5KhCtX0hoUEpfD2dUIcwpGM9PwR5u5i4s458VKa+IFUVvicsf4i+wPCuNTCHjOvt7mRglqIRJu+5jNmtHKv1L/dCFzquKkPzkSpeaeD5sTZ5CgLNpXIwmzDtHNCATvTMO5aie+1Ic4vUHE98c6B9/Itrh7+FteO/Njf9D1M5m/zn6M55j38/YvEr41se83GyUsPR45qxrzte3jyYmMyFLaBjQfOtLWSvjGpmDsp+lQ7K7ghKNsdW+dM/P90VD84+hGm96+J1YkOZ7vdWnMbbS04YnCsGblbHD99xctrU9sOLi8PxwYoItK7li/cmtMCuM/GYt/0inbF8s59abXB1zseg+hGY2vogWodcJQPlsx3SwNJY9giLG4rLGb35ay1iYxfKgjMn29Ewo2CEbeRslWB+J/1uR5nJQ++q4+Bhvcx3LLiUcSeOJr7C98vTi8uHXd+2/W6UPqix7QrM91WnvqDgGgJd96Oa5yEKUqTRfIXU2NLaWhFcGN4Gy061JIxxM+2Wg+br6YjBrUIQ6u9u6pH40Km9r08dswfnQnwm7v/2ILYfu24bNxGb7OXuiC2v9kJrjp0EoOMLG4yDaEeGnkgI9sXdbQnbrKZK5ZvLT5oy7vkaR4qiv0cmZpGJR6giI7uSketGONEx4cUNI17B6nHf2R7yn6HyUfz305Alw98f8vPnj3TcX9XNiVqL8GDGvm54YdMdyFVlSds8U7jtzClBvZoE4aURjc3v9Ym/3KhlVRxGWwgz6GQ0rFrJMKS2rahgVdeGgeaM03tnHcQ2nchDrd29RTA+m9LGmPyXl4TjDCdC2kWHECgh9d42B/Bwh13wc8ukJban9vRAZEpnuJFx6/tsZ4PEQWwUGWj39R+QmKNjRioy59+hW5i31IILGaMRduMFvk/h+BdIxW3UtrqVFqGZ/wd8Q+OnbDUrtV4JPy1CdqEj5h9ri68OdseFJD/Ksw0u+FdywrPDGptoyfMLw7Bfu1XKYIIc1qfvaITXiHW1JWgZmXISoZkWXno0DsQiwjFp9C0nruOROYdx/kr6b0wv+bXY88m0bEJ6Pi45mD18CZk4TDyNhAxffLCjW9RnWwdPx4ZRG8yX/s1k68W/k7qubXDvwLUzn++1s0dN36tUJg5Yerw1Hl55F5KJ8aRpVaD2zbEtTMhq1+kEpOn4avKNn5czXh6lbedppmbKM8MaYWL3mqjm62YGq8Fjq3/bzd2pfgB+fqYrKnu54Pz1TKNlluxQsVtOGifFxzXLaNbXe69HTf84aix3pOVVwbmUfriSNYJaLIC3KaKpt8DLKRKt/N+Gr8sRMoUT75+P4zdexsWMEWQ+lUq5PQMLe9rqG1akm5lXpVTOp00uK4b2LzIv8bKrNR4t/D5AsLuqQjsgo6AejiS8haS8FrREyQh0XoNGfoRFbpfh7JiB5CwvvL+rDxYfb4X4DC+U8NF+Pk6Y2qs2hrQJQTU/VxNpkAIQ/p234xIZsRiNqnlj0eOd0Ky6D07Rv9B2rZ1h1NRalKlIZNqfX+hh9ghPJzTREWWyHlXpEyy4az661dKmmVIcj62D1zf23Pjrzt6PYP/Av1Ho/e/Tv495A+Pc2oz+/sUX+2x7cVjTg+wcTS8dsUk6jlwbpIVp+bSpPWuhfV1/E1vNzC0woSed9zh7IzsrByGvCJP710MX4tJ3V5zCJUm7xQ4T6JwoseWDlREcpBKaOicMaFEFJ6KTceYCr6HJDPW5YWoGP9R5G/zc05GWWR3RGV0RmTqOJrBOmeYz9rkCiQHt0cL/fdT2WkhOobNkV0TIcCeOJz3HOVKZr98ZVIeUJCVex8mje+DlG4jGzTvA6uQEnWFpIzsyRQH6hY6FiyWa/p4TopKmISLlEVqVEtP2IgLHisc2ViQ73l/PKMjPh5OToEoxiqgAAlwOo1PlJ3kP7f4qQgSF4VzaPRQOe/XA9l0KUzGhTU5+HGp5LkVd7620OFHIIp5fdKQzvjrQFWcTqvAaTXtZ6FFagSQL+PnUNnh4QD1j8Z6dfwyLVRbsNkyrmnSvjm5KXyUXn/96xjjWio8LzhliezvXOo+5IxegdiA1PZ/x/cEu+HBLj1fPzx3zMVDt91Jd/wX6tzCvz51z20/tsmvJewPXV7c6ZiE50xPPrhtuK6EjKizEgHbV8MmU1qbg/4W4DDy3IAwrqF1NE8qjB+VET9nLwxkz722D7dTM8zdHmaC72UlV8Vp67z4eGbi37T481Gk7NXQcktIaIzJtGGKoXe3svcsY9q9Nv+pqBrnuRUv/d+HueImX2yM1vwmhw5em6J5BpnSkitiP9cu/x/x9hHJP9wSOXELzc164f9prCKpa05jPa1eisGfrLyhMWAgv70L8fNoZmc7OgKcD7OJzUcelBiZMfApNW3amNVCBKR1cpd1jJWRMR2z8dQHmzH0bRSGOcMyyYuLQRzHozokIdVuBlgG2ipE5hSHE0K+ZQlW2Upq3p1I4EgJkw8dxAxr4/IJQ32NIoyM4/3AXfLa/O64k+XM8KUR2pfAh7g37ZBAdNwd0en6DWeW7aaw5Jx60mNOHNIDORP2ESuQGmZxSCAdqX1lT+QLpWQUo0DH7FiutWxGe6LINr/TaAFfCiuRMfzy9dsjZRQfaTyhcO9F2ruh/gW7hmn+SGp52rNd5w1tfj1jxbM86BOzFFqyJaIYHVozDdaUXIh/921TFF/e0Nd7tLB3KUs8fb49vbmKmmTmFeG9VBD77NeL2lRroNPz0ck9Tm2QWNfMn/H5yRgGtkR260st9u+9adKp1lho8GGeSRiAmeyQZMZgKXBP61wxbkYQpZdLbBb6EEHfCM2rf3KJAc7JETlFlo5xKiZ13HliLmZe/B7rVB07EAe5kyiPR8IssRNvWvZBwJRoncyNReAc/D6pkO5/gFE1ugAfQoxZw9QZqbc3Fk5PeRmidhsjPy8X2jctwPPooQrxCEHFoL87Uz0PJoAaAYtQ+LrD+HImxjTviwxfsEOjyC8cYuJA2qayYrTP7qurBttefkc7JKy51JP8lw8e6Hi0CFiDA+wJOX6tFXNoPy463oZBSHwa64uv72uLYhRS8Nt+GXUWOdKin0Rpq9U9MG30jC3fTCRzbqbqpUeBArb0pLBZHLqZQMZcgxMfVFPD5Yu05Khgr6gddx3cjFhltrIjN4rDOeG71kNevHe353n9le+a/zrx3/hJwR+P9OxfdtaiBm3MmUrI98OLGofh2X3cyYZn54HjKKfhwUksjmQpjaWWJtg7B9IafI6Z9bFB95NNBkAf7Kp2zKzr1QxqWpKK39apUwqXrGcjj6Ope0ztvx7PdthDrphphkXMVn92D+O8NE64qP7n+nyFpvqISB1w6/D7Ohs9Dapq28tih853zEFKzHRLjYzBzxgu4XqUIaV10GD37J3ytk59ciIl11KxwO6GNjnzFUgqyVuhG8HMdJ6hzzVedMieUWh0c4e7lDVc4I7u6K9L6BYN4x2aeVT9GUZanOYbn+H1VP+pb1xyq6RGbjFZNHODjZgd7T2LSzo8g6uxRHD28nZDIHo0atsag4ffA1V1nC/+V4NrTmbPA1f4Euoa8BG/3KCoRT/xwtAOe23AH4YoF1YLc0a1BgAnDSSaiaCl3nI7HtYRMvHRXc7xAx1oJQj8fvILXfzqBCNUVEycpY09ELa3D/ge2DKGjdwi5OZwTMvhr9D+e4dy5OecRh/ti1IJJ4XsjGvfG5rv+pZW6f415hyzu/+mwpcuf6LLTXSGaswnBGDj3QVyWGdK2FjbelZMaSo2TQROi9XPfSi6mlLVyWH8j/u7sbME9dCLE4K6OFg5SgjmrePn+K9ivCTRqD3h/wGo83HEXzXoeTaEzHLX6Zogfqg0p9+Nk0nQy/D+GCeUkbCkokBB7GUvWfosDdW4AOh9ebaRwuS88i0/f/wVx1y/jtZcmAcHUoKasFBlWlkKH8Ou0FR38pEfqjAwddqJTXjpU5wPYdi2AfEsfQIeZDm1MhuZL114nTl9x2nbYCP0AeNBR1BFmyTnA5Fa2g/505tEE/r6YwhHJttGCmfOJVFRZZ8kRe+JYrO28Dk8nuH51DO889z1CqpZVYr0NKTSnWsg6YaGqrEw5C/C9YmLjX043w7QV42nNtFOkwjjyshnT2uKxgfXNMrpKoe0+RUGruJBRThw/FSb54ZGOeIYa/FNlwYmxKTTtql/E0nE/EMIkmbyVFzYNTvtoS587sW5i2Wlaf59uQeP/mOyHzX1p9yOffXNX03AXpR+uOdsEXWY9RU9eJ8gUo0ujQCx7phteHdUUD9HUvDC8MV4b0xznYzMNUxq/plxkpPGKS3EkKhnvLj2FVDK6Tir8gJ09qsQXOwteprSum/IN5zcKp5JGY3/8HFzOHAU/l5P0wFXmjF0gZvOwXjUlztPydfYHNR1VhjTq7w/7ncpx5vYNy/Hc0unYUP8qrlUmk1GLqE3oXcdcZz18Hamx13Fw3yakZSWhpDeZQscUBZKJ1T4xp46IU6hO5/GdJ4M92sV2VpNUVjoxIWGROU6jNZ1WnTap7+i09EVkSD1HcEIMoEpiW2lW9bcghwRCRyGFUkB0+roYVBUg1T7twFhOTa77S9vrVEte73u5CH373gUXV/5NsvW/nPS7XvZo6vcJanrayior+hOZeg92xs7ElVRfDKy7xpSIq0Xm2hjViMqGwkrnsioV0TT2vyb7fs/MA1inQ27KNW1FIuPWqeJpakEph2TTUY6N+mceXYLYdG98c7gTetS8wK6lcAjOOzcKujZmef47uYhcecB2k79HFXv3D6nKlBlztt37xZR6/jccSkrs8c6O/nhVJ9/YF5mUvJHUNhZOzo+KHChZmhrYt5Izdr7Vz6yj3//NQTJBmYMhodYEc4AdiHX1q63SDYkmfHjTMHxxx3JU8Uom/BuKsxkv8Bqb5y+MqkrmLf3eQ4jHWr5FLWEtwukLDTHttXQc8uJgufL5B6LRp8VQjBr1MNtYCndPbzg5U1ux21lpqVi4Zia2uFLbtSXD6ORjNUKnWqoZH1ARxBOz6ri9B+h4ygnZTObSSUR3UHt2rWk7s3W1rfKEITqlGNfSaEFzFLSO6FOfnuxG5vPlePB3pTZu4UunLDetbHtP9ad0VmwVauGxZHAlx+gEYx1vosbocEidODdE53cfVaIxMIXtlOZXyRA6Vw4z92N4p3EICqmBlu16IjsjDTM/fx5nzh6Gs0cljB7xMO7gONTxnIVG3rMMxhfjXs4YjuNJz/A2tuO2ddCaj/VH9Aydg+xCK97ZPoBD0RsCxRP71sZX97bFkj3ReHFROFJ0MJGEUVT+889IY6p/fhMoO3w/chGmtjpg3jpwpVph39mPfJO1/P7Hyi74h/QPnvg7NX/onZ+WTZh7V52ABJQW2WPyzxOx4Fg7flJiEkpm0KRpGfE88ek7v5zCGkpcakoOglWB89VeaCoNcgtpTV7l/+fvvITn5nJSQKjhdwPfj1iMXg3DEZfaBocS3uW4VePY3IxlxcBW+yw08pmFOt5zKSwuWLosH499UIjELmQu8i7oUOAK4VQmNVSjYNgvPIoe3h0xbuoz+Oaz53HkCgV9WidzICa2UOCmsT+NCQNkHghf8P1hYBLN9kY6HjoUWeeU6VhZ1btWsH7tWXNk628kLSicq2XVj8h8um8jMuiTXal9ONSCAT8cob/A9knraolbyusEze989l9/E0saRhAkmE4tLhiy/KTtMymEYfyuzjHTzEmYZJLLqjqZZ0lbU2jl2KEP8bLOOTsTh8D1GXjv7lqYOoTPL7alO8Zl9sLRhFfpK9xyelSpA5XtDdSt9D6aV1mPU7E18ODKMdh3oQ7srCWY0K06xnSuYaxmXGqugYavLT6BXAkV51QY3MXFYpailY3n7myFn6czRnWshmbE99O+PoAjGhs+9YUem0wpMI1DWEzV0qHz7psfO2/6FFtL/pr+BvOW2nV94tUFX49cPr6RMu+LHDBo3gPYcK6RESY5VTrkQieIyKQ8NbShCYKrAtMFOl9KtlYydaTwqzrClz8/U0E35avqWLGwc8mwc7TD/e324uNBy+nUWHEw7nnE5w7hPKqJRmxvIuFVB6sz5yAXnrkz4F34NbwoRC98kIPFEdRg/clIYWzvXZw8mXZN8IKj8I7KR6++o/Dzhu/IrO1tZ71xMKGK/MKqYhyd7z6Xk2yyxkjdea+J1Kgy1xp0vcrP4KxIfL5xtlytcHhnC7Z8ZIfxH9gh7kFqLnVBDKqf0ykwckzppEIZXDpKTI7f873o8LEd2uumMzgVfekQSufwIqEKoYDBvNTA5WFDJSnJYuj8uIkUMjKUERLd+x1qfR0zLGvg4oIeJyPx4t1aFk/H4RMlOBFJdq00Fh173QtfPzqhfxhjO7Od39V+PzoGvcU5u8ImDcQbWwYiixBRTPwl26Pl9uscB5VGU7itb9NgUxpSDp4K7Akqtq3tZ6IYrWr5Yj0x+iNUCtGyTJxb1YnTEv2ckQv5dykOX6mJiT9NmHv+u2fvLmvIn9I/ZN5Oj7/29adDf32wbXWaOjLuwB8eMkWZ/shOZSQzSS1Rn47F3QTtU6mN/GhGlWa4dP9VzNoQiYSMXNPReFUVJESoXCmNEGEZRrXahas3+iE86WXkG21bplFuIsVEi3B432YsWPElMpt6IdffkWadE6qgegwnnlgbnTiRyl39oUx76lhLrc59sYdmVlvISX14XW1OsJiKXrTRqmJemelDZUd7ShvrzD2NVBbbo/sJ44p0TqgsSlViVGnM3cSy9ckIfmS0LecxfYw9cokIZodTQEY3NVEDc5Tc0EbUqGRIQYByGNWa8ESQQ/duSu2vAd7Na6Txtf9NJ6nrfZWVjyK2ljXQMciKRuj5OsxEQicNTb/DCJcsg3CyUj91nwb8vpLsVWdfp6jvugCHi2l4/b0FqN+QY3QbUm5GSUkK6nl+hubBywit62Dy0skm31qLOR/f3dpYzpNmc6kdqlZ2x0v0d5RXLAd9zkPt0Z0WQXWjtTngiBxPYeUKnOdAZ3FSyyP4YcyP/Iu+SGRD3Ldi5BcX5zw73XbF7ekvHbbGD737ytt9Nz7brZ4N141ZOA2/0kErTya5LUlT0mwkEcdt4QB+RAgxf3c0VMv/kQH1zPKvduUu33eV3q0dmla5hu33zSB/RNN6PogTya/z/p68TVm47TZkb29BJjHd2oPLUdSeg6hUQJ0WP4FatjEnTpOmIrHaZSvN8+sZm3cvnCrtJIwphtD35ExpMHWEfjUyogFg1IjSZiPJcN3I0IIICgfNIvPJgoiJhGMFI3S/Zvzbj1pX5l/xWTEX8f6ZC8V45WEn7NqQgYwNZGxBAR0XrWeQuY0G16HmOuVYwqZohRcd3zkUkE7UuE2CbZj2IAVJDpwYexO/J59CMWQJm9qn7+ks7818X6cby+FTdENOlQ5PF4x5uDOv4zU6/F2Mqz6wnY6JeejYdSACAik8tyHBCXs7ZyTk9aILEIgWlXfigXY72dUqOJ8ciM3HriNBlkNWglo/g2OrBJ4Vz3XH63fRkpHunXUATxAuXVckxUQnKJkSTik6jlOpnQMiEoPIM54Y0OgEavglI9A1p90ep6cKsk9u+NO9dH/KvF7jZ054teemj0e3PmIRsH961Rj8GNbOVIVxdXbAmhd7mYyjvs2DzObGRlW9TfFcFc1V4rgrNZEDG6rz0FNoVvafiEMmzZ3Ozv1oZQRhYylhXyR23/8Z5zQPZ1Mm4VTK8xwDakvTsz8nxXt9fANQwkE7u2QlzTeZ8TAn9xdiQ03UeGowtgHKSdUEKgNKe7e20nooNKVJFwSQJhZJW9Ug4+ocdMVs95Lxdf6umHc7vyOmFb7UfXS8rDSk8Ke0NM2jOWpW31GRd03OQGLSkc1Q4OmGDXPi8NpDjvQL7BAWTe2o01MXHLN9T6QQmRiQHrpxGNXu47zPZbaX42pCZopeSLN34XU6M1iCpj6oz3IYvdlWHVuok/3bUFiF8TeRkd/oR4xMDK7qpBoH3asjhSSUYyDYwXtWulaIwX3Hw9OLcOUvSNoxp7gFjVYoqriF0a/dhpRsT4Rfryb2RiAF6CXi/aHU9POnd6ayt8fry05gzCe7EVG+b05CS5z82phmRju/Nb45nh3eBEcIz6Ljc8nAlWHlNZ1qneNUJPCZpR02Obx0CecE7P9IvNttqPOmdq+PnTv/tYEbaJPyMfdANzyzfhiSzXEIxRjZORRjqCl0DOH2U/EGu/pQmpXz6eVuhY7dLj+SvCLpIJDlWhIuLeEcnMDPE+dQ+tQEMWspotLG43jyU2xU+Xt/JIV/oiKP44XHR9reqONP0aZpFyaUSdVXNVCaHJ1TLPNM6b6J5NQ0o1aTlpSGFYlZFVVQu78lBqazaYgCaiZc70koxEhiYmka4nkDOcQUmhjBk3LcqeYLtqw9B7v0HPSrmoH7uuSZg5+irt7SNzHeg3y2wmGi/RQECrg50Fpn2sdS62vHsphQmltMqv7qCPWVp4BVnFv1XZr91b4UJgrzelofRStkfTQGat8QQhZpcu2nE4xYeQIOl9PRb+AEnD19BCkpCfD29sOIsY+gU9dBHDbes4x0pGaw206THOTmqDmU8JbgnW0D8frWAXTebKUANr3SC+soxPfNOoQ8Lc5oLm4lCamGgB8FkOk/mtwKj353GBlZxQjxScGsYUsxuGkYigo88Nz6gRGfLp48BUd6cKBvpj/eucbJwKn3zPr0rYFbx1XxjkH45VqYsnwiTl6jRJevnJWRnDVt7+7fItikLqrGQZUAd7NH6+D5JGw4QHPHSa5Hp6hBiCc2EUbkcpBHs2EKVBcWuyGzqAp8nInf6OHCLg+xWf2JeZ+nMqvMftueV1hYgLTkG+xzCcKP7Mb3C99HqYL9iibIZMWTiWQedcptMjWqGItOk3k58iWtpdGKJkyQxqWZquJLk/6gozlIe/ayAmzZW4QincYiBrpIcy5oQacSz9ABU0y2Ec0snVHD1EvCbZhYEyPTJzkNouYUYzclg0kTClvKKZE5FzTQogahwsissxjc04q3Z+XjwpUyoZKgPdbFhsvL2/nxLuBRmnrhWQmhkl4UfdC1K5QozocKO2uhYwMZVQIlrSwnbT+Zqy6xdyu2RYwtKKIoha7RWAhe6NFtqtpWBrVJtRq1sYSaODtgYyJefX8egoJrEO/SrLODdb0WoInPV+wyhYGOVXJuA76bSiSShI/29MTzG4YZftQBipVcnRCbzDmRwIg0RvxV58Z6EJtrK//4LjUxokM1s/Kq4M6aYzEY9s52dt8RHWpFYfFd81A98DpOxdbFaxt7z1u57L6ncb6+gPVvxJG4mbpN8x01ptXZVzrUPIHifGc8tf5ObCPOhZVSxEZI8wVyMKRlC4pKzaa9X2m+mlb3xjsTWpoiHtqOsnw7pV2mlY1OplOilDll4auSywpq3PySStgWMwvn0x+iHxSKyq77OTDF8HS6yN8PmeM9c4tD6FvkY/rDA7AsfRPWb16MsExqHeIpnIwjQ3AytLSqgZeTImaWx6/JkvnUwkB1fh5DzXWIJlamlnBHTJgZ5Ie1n1zB0tX5fEYp3nvahR51KU7tSUOJ7iuiIBqHR1EHMa4cohWEJjLXIs2WogFPsT2D+Xk9MozCRdLeggOK4Qqb0jlFKif9dALOHMvF5q25eGCcE5o3sEfP9hY0Di3FmWw3FIawrcLXuRwoRSLkDAo6iAnWkUEVV9WKnpwxwSOZ/8MUIuF3JwrpNT5LCyDjicU1HvqOSNhTVkArc4Ikwsy6fzihhIRSVsjJAZbVkah3xhFjJj+BBo1aG4PlaJ+JZn6foIHPLE6lON7B5FWEJ72Gs8l3EJvuQJ/ax4m8HLAnuo7Z4eLKe7WiEIlXejapjFdGN8PcRzuaeuFP3dGQUDOY1xXjxx0XzdauFxeEmWsn9qiFLceu4lpaAPJK7DG4fgR57Qb1hX/zS3YZp5KObbvptKUy0SijfqvqPdBz3fpZY5bUVAG62Xt74vE1I5CronJFhZjar6457EFFOESau610Uu78cIc5GEIhnAZk4kk9bbUHcvl3Jt/fepx4l7iwXkAijj32AXm6FLuufYzkgi5mQJTz6mqJo0n6EFU8NvHGnEB7N2w9/yJ20lOf+dGTSFNVHOE31epWtEAjqx3C8l6lnQQfZErFsMKymjhpJ0EDaS19/nwP027TazGWcOAJMoLCZFHpGOzHvnQswYwFhTgZWcbA4wkFuhM6KFJQHmUopwHEtmIMMZdwsxy9pSdsWruMtJrcvpEdmtS1R2hVMgghxaL1ReZA+vGDHFA1yAHOLnbIyijB7B2OyBjE+4WwPx9QC40hEwoqLOc9tTu6PvtA38K0Q4OvjZxy1qRtE6nltUonLacVNwmdnMun2Wct2CgaoLi1BFDaewi1tjB+Gi2JHCmOo/2xWPQeMBYPPf4uCuiseFgvoXXAm/RFD/J5dkjPb4CjN16j1m1GRUNh4EAWFcVgYPUplLls3PvLWCw62h6u7nZ4hY65Noaeo6Osjaq7IhKxikJ/ozxbTcLHH5oKMbiWkg/RWmub/9noDMKJTHylCFRrwrUiV4xbNCFyyZb+Q7F3EJ0PG+m7ZVTq3OuZV59+f8jGt1pXPYWLcVVw/6qx1Lo0NyU5eJxmWuePzafTk0spVrkjZYx9NKmlOf7lXS2talBEZNRxvWub5IzXFh/HaXrqzq7FOPbIB7SMcQhLmI5LmVN5oSS5nMjGxFHVPDajhf/HeOr9aMw8xEmUCX22J7UaNYlWt+YcsoWH1HkVB9FEtuVE3d/eZhKX0MQncTI08ZrEF9fZ4qFiZJnOgbbzLA3uEonxNArChtQAYuinJzmgRqgFXywoQOM69jR1pWS4YhNe/Y2k2e4h1haMUBxWMWVpN5JO1HpyinYL2+NqbDE2sMnn/KmhtaImZokmI7Xj305OuDP1FC7viMe4Yc4IO1OMnzcWarOxLe77LDW6hE+LFJpwaUj1XSTfoRaZtjmZW4IonK2IBLtpUsS2cY4FVRT/FXSRz6Pla5EslO4lWKMYuMJ7chTJ3H45LqhbrQmqV7LHpL4H0K8TrQ6VS1T6eJxOeZAyqpW4igNhDyv2YUjN6UjMckOv7x/FmdhgBAe4mOMvDkmAzGUVWK0CaT1AtTd2hF2HhfzjwbZqy35hrgXDWxwx+DfAhxD0bHu8sbnXC4c+f+kz3sxohzJuI7wbXq1a5zrn5t7feauLnKjFYe0wk1gG9gWoQbw6lGZYdbWuJFByDM6zM9ttbmTkm7DYGTkA5Q20OuAUcdSyPZeRqN2pxU6YOXwJzUsk4rPb4mTKC7brbiFtaSlwaIo3PorHj9GEBfe2pWdNTarEliA6ixpwaTsxjhhX0QORtI88cGlhwQM5NZpYMfvey3hxmgU1qtjjzKrrKNnA76iddWiOxdD6XWZe+JjCpnjsfq+aWH+wFG3c09GpqT1aNLWiZSMHDOtjwZVrJewzr9dky0TTMbKPTcO04RZk0SA8MNYRPds64PMVhJsXK+FgpVAkTSB2bUc87Es4I2shh0mCHuCKc6XeiD+agi2bsvH2dGeciipBYjLH15dMJSdsLWGSrlXflVNxmswg7SXB1PspfKgESFhe/ZBMyirpcz1HGlsLIdKu6q+gk5J7xLjGeSuwwSrVW6tSCTltAxDT0hGnjp3CqV+j0b59Y1wpfhvnUsbyxr8nvv9OpVRBIXQ98tDQ/yCaBCZg/om2yMguRqzaJuJjjYYwjhpfslIUMBU29KWjHBrghsm96uCxoSo9UBdJ5JkzFPDz6YE0DtfRrOpVTlccNp+t3/SMY9JSXFpJZrPpHFKptc2jbz76+Z3rP+lY4ySi44Pw4K93YVNEUz4oBx/e3w6PD27wWwQhl85IPDGcsKyOMHpj2SkcJONck7PEAbE6O8CBmlF7oUqK7NG11nksHf89AtxysO7Kas4JNdAfBsFG9vYOyEhPxuwZr1C50FRLuyl2qYUDmbkB1JwSHuUaKASjUJEckcfIIEpsUYL02Oa26IHitxvoDP58AgGepeaQXZ1I3KS2HeyIx89luiAqqgipiQW0inbUmPao7G9nGN3PuxTZfH/N9kLsOVSIPu0c0KOTBfFUmlZHO7w1U8Jv68PUEY5wJ9Tu3MqC+b/kYUNOEErupSWQ9pRxkXlfRssk7agVPcVtjTASb8pZ0hJwej7eftwZ+8KKsWlvIfUH2y4mFF5Wn+V8iaG1GCEPR5+VD6GYUlT+t4r2SeOJoRWSUzRDzpnCcdLCuqfaJsHVd8qtkH7Iegj2KHKx+SyaRPng8ec+gbePH4qLZRJuRxzP0jR0CrqHUCMWr2wegs929KVwFZrjZOvxuVopVXRKJ6Oq6mZl+iW21VMtfhaZSkZbT8UjkQ649im++8tpFOZYMKbNQXw+5GcE+iRj1ckOeGVT3+mnv35uFp9ZaPt236U+A1se2bnugW+a0HvByuNtMHzhNHaGjbIvNUk3BWQQ9U3xW1VXDKzkhP4tQzCoVTAac0LkNYpUH0wnKD3+/VHbNhIHZ2y8bwb61T+OU4kPUpru41jRvP8JWa2OiIo8gZkfPIPLLtSk93eyOWFiWMVaT1EjyzOX1pFHv53PUJxVCwZf77NNlPJsNaHScjMpAKpKU0Z1Qu1x31gnNKtj9keY06I1CD5EKN4088V0QnMK7BBB+Pr6J9nIDfFF4aQ2tpAVn2PZexGu288hI5PMozaR3nvKGfmUJYtDKb5dUoCYbDLIa71tzBZH5vyGlkOJNMIDhwkvFBWQppd516hqUYIm//0nnbHjSBG27CtCiazJ3RRcRQC0tK0lXy2oyLq4cPyCyYh6Ce4oNZGm1o4Wz6VLNeTEUjPLMim9UwyiXGFFTmoTMzckRBDTajVQ2lb3l9MrYYgmRAjkPQkFjeAr7XLHBTjui0XLjj0xesJjqF6z4W2ZWMnwrg67MKjWozgWUxuD5z2A+Bse6NYyEF9OawsP9ldh1XXswyla6dSsAuQQ1uRI8ZSNo02V6h/+rXbTafNyzTaRqb4NCZ1KnNH+y0fDDx3q2BsH+6ewV+xP7w5NRjaPeKlDaCSys93xY1h7HIyiebYUGemQYGpXr5XaVA9THkM8Pd+9ZxMxd/tFs6/sjWUn8Qbx7Y6IBERez8QaNjI7xw69GkTg3jb74Wa14lji61TMtm01tyN5nGZ/mo8/OncfjNQzlxCz+zBKG3DQtSqkdX9FDz7dbWMmmUZFAjRRigxIi4mpKeEGE2uVaT+5UGZK5OGIlOrB2FIQjAXrirFwbjpWkt9XutfH4tLa+P7zJMzdZcXCBp2xKaQx8rvUQYkbJ30DvXMtQpCBSjjZ+UNokeTRD+fPmoGojnT4FuegYV0L9hwtptnjwGtktWKnRQ+F3jQnCsMpH0KMI4FT9pnaJs+fpl+QY+O+YsSVkHGpic0zBU1k0eoTKvUjHNLSt5Lh9ZlW6OScck6+e8sZwbQWJ86XolBMH0tmVy7EVL7kkGoBRdEJxYa1rK22jKaFUjIPx8XcVxBiD58nJXGSjqyiJ/3qozjYHdfW70QJne/6jVvDydnVMOtNREuhlVEPh+OoVukKDaA79l9qgJi0TMxnH2asPYeVB67iPMdQiew9+VwVRdQ5z/f0qYsOdEa1ITRFFYXyOSa6PRVnHvmxXuU4dKp6BfaOebiQHBJ0tcj554zwDdc5xKUWz5b77nml5+bu/h7p9CUoKfu7ITaNHaUm0RnHPz3ZxezSVaKFSYOrQIrdjewYaq7p1TzIFEBWhcNETRKx7st91qN77TO4ntUN17L7Usic/sC8Co7v2LUa67YtwY3UeGzZuARfHP4al9taUKolOnnwCo39TOkThpMWkdY4SKdlFCdATKwBl8ftUaZhxBTfHyETsB3EU3iWXrcclWXHbZN3Xwdb6EjfVfK3hEBhJ0U0NGlaBZtNT0sxWjGq8LBgiz/NvUKAwqMai1OxCF8YS0hVghH9ndCrjQOFIwBZA9mu02X5BTL1yi9QSE+RC8WDhTvtLAjdewIvtU9Cq0Za8i7BGrfayJ/W0fa5QmJiwJHNbI6V7iGzfpTtlBNKEpKb/aYL1m0twJKa7VEwkm01mpntlOBI0yoSpCiDEoyIa037JfyKwnxBOCb8r5VHWTgJvGDKQ7R4eqaETtEPCluHgNZm752Ns24mLSxpbnMKHOhbrzVzvzKyMY2jlfCxCI5Wi9HAK57vjnv71EHbOv70rx3Mxk0Vf9EddILyw/RpnruT2p3CcUQ50wTMzk4FpsawtLCVf6+OaBSTFr5xvx3aL3Vp2fLC+mNPv0fXtgQ7Ixuiz5xHUFRojxqUuAndamDt4RiE80Y1OfgTu9Uy26YTOfGX4rOwj9jKlGCi6h/fs5aRpOk/HMHmg9cR5J+JFRPmoH1NJfXQJJc640TSs4jOHMzLtWGvFIf2bMZH3zxGr5gYUZpKZkyTJOaQKRNJi5YPmN5SSEpRBZlFzZ7yWmWCFRgX4ynYr0C8GE/LuWaRgiTz+842mvMyrS1N8wgZRbFY7WIQgyr/YRbN/F5qIGWIKc6qZ8jUarIlJMKv+luTLQdIL23hoZYPYlMen2jFB1vdkNKXgkC8zVG3rb6Ze5TCkp2HFg5JGO16FVaaZjurHRIpizN/zEPaKLa3Sw1grsJabJfi0rImCnVo8UFL4GWhuGpBdgYnz1xvwSF79lkLJ4pGKDVTME4aXgL5VDcbUyr2rj4qnCjcLMbVde34nlb1FFdWaE5jo+GWIyjo0JBCu+4kWsVUxj1TX0LlkFDCq4rQQaxbjOoeq9HM7zNYrOmISgzCtF/GYXdkfbh6lOKb+9ub7UQf/xKBXPkrmmNBAwlHRRKE4LzfN6gB3RYLPv7pNPz9c7Bm8rdoVyOKfOmC+h8/v+3iltaDHbw7tHbrWOv6+8ObhDuj2EIrVRcrCBs4yuhIJnAg9jlJ5izmwGv7xw4ORl0y8dYTcfh120XckGYz+ERYsdhI0jFqxdS0YnSpcwFjmh2FJ3Fsbok35yANwa47Ud9roZHS1PzGyMjIQHjCSeQ1pnQrxCVNpUEWtpOjQ3xt4pTCsOqYzJW0hMyfcKE0vBJspEXlPcuLlhZVUvkgQh+FkY7E2HY+aMlUbaXzaRLCpYkVJtIkHaRAKNCv5ylGrAnT0rBG9ytiC23FWU/nTw6hsKa0qZhIoS9Htu+ORibBJqt7fWzNCUBuDp8rgZDHrzbxeU7bz2MELuKh0Fi4xSTBg7AsgU3/ckEBNu4pQl51CooYV5ZFS7piLP2tPkhbioG1Y4Pad8wgK8YPoZB8lYeTzSgker6cMlkpCZ5SJ+Ucak+cvtc+1NYWWR3FhefRsmjMJlJY5OjKwVXGm5w5Ps7khWglT4swClfSYrVt0BWtO/SCg4OKeGtTgJiWDq7nCnQNfgQhHhs4XIXExC5ERLm4mOKPvZH1UKWyM6pS4a2ho3pNkRIpk1sZV/MqxVRUDF9ahdGcmzQy+YEz8cTGlTC40Qkip3jYc8zWnmrqfckn+0uLq5tzQA1fYQQ58I58IDtmx7uQ+6tQs3x+d2t860gMdQvlcUBULTE5K484hT8zCkxew6HIJFwU9oQLGgXEobJ7Km7ktsOB+A+Je+PQxPcLVHbbhaa+H6Oh9yw08L4H9RquwIWzZ3A4aiv2UPCTR9FkepIxFXQ/T695OzWQsqGkucRc5YsS0pLSfopEVCSZTQ6QfXIe3BedQuZxVa7h4IgZtM1G5lBOiTSoFj2U3D2UDDCPMENxY2FM7VqQAAlzalVKz3y1j43BJUSUJTMBEh5pPO2akFAIEihMJ60vE7+LTEjydLfD3SMd0aKBAzKyShAdXYgvfiy+KWJqdm4IwwrX6/uKGMj6aJIlmBdS0SYwF+PudcaqRD88dFmrYxQMRSuUh9CCz36ZjqJ8Aq2eaflY2WNy6CTsYpqlFCj1UwpAuznEuHLUHqAFsvBBwtrfEy4pxPk4HWPOJ2bTElFTR104ifS0ZFSrUZ/aMxc13Zehkc/XvG0iSkuccD5tKiJTRiPA+Ve0q/Y5aqs0qlMxLtOC6Cj6D6lQNA/hnFeVe1XJKOFfRR8U7xW/tSBcknP36pLj+Fw159RmKuroVB9zRIODYwFqBqR6+8eE+tsFTvii5xv9N227v8NOpGZ64vkNQzF7H/GhNd9UUlSU4QaxnWJyOpVWa9cqxWR+ciLd6Mnqb1VO6UFMqEIUrwhrErx/edd8PNJ1A6KSpiIi5WGOvwcbbw83Sxzqe89FLa/FRsqLSt1xIX0STiZORviJY1i+ZTaVJydEjKKcAS0syLnRJLI9JuKg5JSyA0r+JdIyrAZGOboyy9JSwoPnOODCzhVJzqBWt7SF3WBFMqUgiLYIBfM7Yma1TRpKEQZpLwnFeztsVoFUo4odZr/qhI27i/DJPn5HMKIOmVzaUJpfkRFpdC31KpdCy8vCqlqoULvIgIG/HMTkrkU4fdUO6z04JkMpdOqHQmM6u1p75BQPlnZ7e4tt+VxRDcEqRWgkZMpHlrOm5HppV6VmKhQpJ28PBU1L38qmE7OrP0rK1zhpxY7jbonJhLt/ZTTwScVnj2ejTVMXnEl9kPM3mgrek0NRCH/ntehZ60msCO9qis7oyABKobEg1YnFVdJ1WLtqaE0HXMyrRHalD2wIu4ZddPgjYtJQqHkuC82CSvX5fuvwco+NcHPJwdtbh2DG3h7d7fwnfz3iq6E//zy6+SEkpnth+upR+Enbe5TLUE6cG0meN02LTsqpyUl0pBnXmdWRfGicNBW1kCCG0hUL5SwVOeLHcd9jcoctOHX9WUSROUuIeW0307/axpONmh6/GG1sZy1AQqInPl5UB0tOliKhah6KqpARxExabBDJVCt3QAF3MYvtVjYSrNBLnRYz3UKK/Izq74iJw6wIjyjG0g0FiLpSinxi0L8kQQKZXTFkGdb8jcRg0tAyyYoYaIVLgiA8Jw12nb6ANKYWF5RkIyFQGzUnWuyRZ684bPmOZVkWQSRFVrQapvcIX+zHNEOdTYcwroWqa9rjq4X5SEnnZ9pZLEui72lMpHHloGkh5zgFfEFZIpYwbj0yrHB5CzK3rJVW6IT5y0l9keUoh10SHFpSAyu0nV8WQM/RuOvn6ViMyWyCYX3vhYMT+1dWAUgVfPydd6BHtfux8Vwbw7w30jxQr7oH7iCsWc5xir7OZ+g+FUl/l0MJds2d8EY1i7VL42pMAR7usR3v9F2DSu6ZmLm3F17bMvROS2lRiaNOZBRpN7C2fvxGbHDVQHfMuq+d2YMvlKPizqqzUExmVhhNixQKcShTftqsAzilosgOAuP6vJwxOAi3tFY5DUUlLjifPhHRORNQmLAS3+2Zjc1VybDeZNCFETbzP4LaRAyiAdOEakLKOmi0pWK6SkAXLlQOq3BpedmhCqSxDT9ThPq17NGxhT3NtzP2hBWjqKgU7ZtbaKrsiOELsXp7IeJvqJ/8kjT/m/0IM1w5rnwoMWLpIU66stc0yXxNt0QgcdNpLFlXQdgrkphZDCXtJgyvRZXzZA7tL9NKoLCqFiTKh0f9EsRRtpd23i4Jh+WtTWjZ14qBPZ2wakshUsW4GmPVh4hkWwZxfBQGE2NKk4pZtUNEOFlLxMcoVBIskZJ3NEdiXPkMvdkOOXGyZPupmadTyGTl1A6Nqdqxg/6BVunUB0GRtCwMy2yNwT0nw+LkxubaGPd3Eg+pZputyKGEUGmyd7StapaMT15JMfvalCOjLDMl8jhxnJypKAKoIJWBKAghv0qbdjUeRcW2kK3IyntSwzva+U/5ZviXg5f/cleLg3S+qHnXjMSSo3TYSvPQq3UInhzSwGzpWKVVIX1ZTHQrcaZrk5GeGtoAW0/G45ed1ChwxQ/jf8DUjpupeZ+g5p3KB3KwzE1+J4H/+GuXMXvd5zjuT2ckmoOruKNimpp4kcbmzU22BG1pLjkRyq2VORNp5Uo7eX+hgyHS+8osk3MlrfkX5MLLBnS2YuxgKxJTS7H7aBE6t+Qg+trh60X52F+lHgq717FNqPqutmgULQ6oGhWNiakn0LuNHVZsKcIPvyjwbruvoeZkJm2F12KKJl9wRPvk1K9yTavhVMxXUQQNjayYwoC6RrsrHK2ouucEHpvkBO9K9gg7UYCvz9CZvJ8aUatlihhok6l2dsh5nMG/JXlyzIi57fic5g0dMH6oFQfCi7GBsMXPSw+lg02nMpXDXaxrdS/DHfxMTC+nUfFhLbsrVCZroqjPypNwWB+F11+fi4ZN29Eg3zy+KqQd4LwN3as/iLWn22PS8olIzfKAg8U27zcdLMPf7an4atAiTaUFeXxoQwNDtci1kRj5/ZWnbceEFTnhyZ6bTNFED7csfLqrH97e0XOQxb6wMCUlh9qOpIreXirbzgaoIzUC3PDdpvNYpYEXQ6jP5uF8VWiDrr1wMQmLtl1EC4WWzOf25B2apyIrLW4S+auIgizf9Pcvqv5XTkY6tpxcj+OB1DIhNG3OHERdo/CbsJxM6w1OqGKBilMq5ipmVTuEDxWsVzxUS6Fqo5hebVB0oJxx5aAJO9NzNbsWdI20Jx2i3GtpWLE7Cyu2cuLLyImOS++OFuI5Cx5sfBkRZy5g7uoiXMtnfwZRU4mpyDAxGY5YccUb3s5JaFTXHs/f52xMemJKWR+jqGHlcGopVtuRtItCDKLdxxI0RT8kFIpNq41y1HpTUIR9BVHe2Q6n5Ax0G2hFi8YOCD9ZiMURhB7dKbyyMtKygkmCI29stv2UtuT/1oIC3NnPitH8bnIaLUlhKdo2tsfV63aIOF9imtGMTH3XQEfMnJ+HC9eoiQV/FN1QqExtVRxb8fUjMbAjPAzMdkGbhl0waNbX8A+s8gfGtTFIEaeH/bYvpXJ3ouJm/6iBDdOW9d2NEKw9YYy2hQlKyKKfpaP64cpT+Gp9JFI01yY8SipTlq6O+dRbtudlqK4zf9iF3PNJ7QnNTka9N+hn5OU548NdffDaujv5oGxMIwbq0ywIV29kGWdNNVzd9JOS6UrNoAo32hLkRu0gB06VumeR2R//aj8ZzB0PdduKD/qvoLPYCPvjPkBucSC7d3OHVRXxavQ5bF63xPzdpdtgJFyPwbzVXyB9HBnFiVpBDKyIgLRpecxVGxdVeEPZU4oiKL4prCeMOYPYzwS4ScLJb2qdnYytGK8GRiZbplLfkwOm++l9TZQYXDibGtDDxQ4vPaTB5205+d6c0y92uuF8RwrQRTKlnL2xLeG3JwKvV78EawkZPKEUX8wvQHoWJ0okoVFiuJJftExr2s7vacFDTpFMsXwETaziuoIWYlw6o9Y9FzCqtwOevdcJ6/aW4Ps1xbgUKSzKvojRBRPEcBJuLZNTkO0J56Rle3e0Ija+hBgR+Hp5CSKU1VbI58o5VEhNQi/hF0lY7m5r09wSOMXb5dxd4DjIUSOzBcbYY2yfe9Ch66CyUJlM0K2kxJ0s1PaYSb/xB3y9pz8e/nkCGTEfocT9Q9uE4MF+dU2xRaXLrg+LxQJa6V/lL1R00NiHOqHe8KrkYo5zKM11xDdj5pvd5Vr1nbJkKlafalDNzmf8DM+etS9dXj5pjrfWkheFtcWEeQ/wDpm4e2B99GseRE8wnfcW7iihM1ZKhUa8WvbS+3LQlKxTixPB5+LTX09TAziic53z+GHEAtT2y8b6K8uQVRhKqeQA3oYMpiQ5O7th1cKZWJi4BnnVyFh+nFwxmUosaYIUdFdH5RBJxQg3KhpBITIaWKtwCjcpCqBcAu38VfxSuQHvb7eFr8pJk6bk7nKrInMr5tdPTbK0M6/3oFJ88X5nE0BITy+BT6AVL67mm4oUKGY6tgUcN53B+w0v098qUaajgR/zVhaa8fiNZJq1S7kPtasWYXRDRU6Un6DURy3h/hXMUbRDoS85X8K4up9WzuYcgV1CBh4a74iGdRxwNbYEdWs4YO6yfOyNZx+f6GS7XhZUYTLl8srR024N3UP79xSWVEKTBOtTvq+ohdJKNZdaZCEO1Zanh8e9gl6DxnCI2E4JXAWyFYOJQ/uApzkdF/DshuH4drcWWfLQspbOlGP7SUo1cKDVFc5VTTj9rl05esmX8uR8T6QF+PXINTz57SHOjTPW3vslBjU+LkZBt68eT9x9rFkt/rbDuVH9Q2tPP/NuL21l3nOBDPvDQ8iluqeAsX2lnAA10sZcv9EtfxpSZ3SptAsFwc0515Rq6lb3DEoKdc5CU0SmTcH17C5sg0LcFWf2d7JYrFi7ci5+2jIH2VfJkAVlg9SLGnMcB1ietfJnhX0VRhAOFk7TVnIF97WNXHms8r41IYoJq01KPJ+xx9bGPyEJf4AfB5a3i0sqMQk35dSqkT1G9nPECZrd7m0d8NxHuUinTBiTP4wMse0SuvumYNoYZ6zbWYi+xNLzVhZg56FbHEg9RMVJZJ5VtET9uQ3JJ2tH6NKppQOC/O3gSBkuJs/kZJcYvCoY6uujEtn2OH+5BNVD7OHtaYcfVxRi77GyZ0rza8GmAZ1aaX8lASnsp6o/gh56CS/Lqn1zwAbNtIQtwVV0QnBHkRYt9KRl4/4hT6PvoHGGL0zsvIyUi+3skIwG3nNQx3sxZTIYk5ZNNudowOGW/lekP8wF3yC/6TgCK5k7IakA1f1v4Jfx36Nl6CVk5FRCk8+eWX91W4sRDrjyIzxaHAzpXD2mZ7BXCs2jI53cariSHEDoq/1LpPIQRsXX7chcV/YhmbMwR0kV19GuyjUjVW7WWFTzXMMOzkOAy2GjiVVrVoxckTQmtWs3RmzsZVwZRvMqDapLtCIkLSwM6UvcoyTwOfRGVQ9MWlfxzY4cLO1+0IqRgvfSwMKC2gEszSPnqCLJWZHHrx0RxNjOOblw87HCntq3WpA9ehH7SusO6GrBNSKKtMxSwjE7bNtfhCTygmFu3VNak2b38vVSrNhMxuX33NjEwd0tWLqhqDySZCN1UMyhCMAt7bGyay/wefeMtJrL6lGDdmjhAD8fHaytA7LpEFG4qgQ7IDDAASUc7zMXSnHibDGfW4Sl6wtxNa7CwwSv9Aw5j5JIrbgJF2sJXbBDePsctb40uiCI8ocVJpOWVBxYjpsE7XIiunu2x6A7JsPF1Y0Kzba3zWKXh/qcz3aBr6Cx71fwdablcyjFgcu1FIul0uCz/oxfROX89NuL/5BXcmkBsxUpKbZSZ53FqCbh8HDNIcxvqoPQv0vfGbifsvtGiU/LftlujqX3dat9Bm502qJT/LAniqb2lg2X/zSRKRPJwNq35ueejs1XllPzTjUSGuR6ADU8f0YDnx/o8Jw1BfLyi304eRbEXrmA92Y9gbBaxK27yHDKeFIGl3bmqkMK4remRlC4R0yj9finqT1UmVH1GpSwo4R1zaFWkJRZptWyWxlXJPM5ivcWJKEqKxrdAhlpxUgb1grxYSk4dSgbv2wqxMa91HweDZCQWECLkm8ywJ4hFpVDNPVORzSpZ8H1xBIkp0ojAaejSvDkVGdkE0pfuFzMz/hmRdKffAnSP323E+fMDlNGOGJAFwvq17BHHK9fs7MYu4/YGPKndYVYvqEQy/gyf++ww0+n3LEqzAmH6Pdpx0Zu1m0gRxCZUPFg5XNI42ujqhZExLyK7QpOiWGVSioIJCslR7AyNbYyy7TqJ2iRkoWqCECzpp3gRoGv4bECHSo/i6a+M6iItChlh2tZPeBon4b0HAs+2dMLp2Kldf8CBv0dKrLgvo576Kawk7zXjL29cSLR/5mc42PiyLxAqusreaUuyX2mtDkSZKFXl5vvjFWRDQnJqAZu0Yr/FFHqEikILateRYugGDg6ZOBq1kCTXXY2dRquZA62MbLbPtTxmkeN/AP/TkKhtTmOH4vAVR86IvRIjX08dAWVvjkBz1MZyOlDxm1CjSzMKq9UTZTWEF4UNNBLmwylZVrROdHmSK0cyTESKfnnJWIxJbpLk6vck5JSJCQKucmRUmBeTpWC+R6OcG4UimkjnseYe95B044Po9DjbmwNa4LZi64i+sp1tG9O5rbSqRnsiNEDrDgWUYxVWwtxRy8rOlJz3tnH0exbS824eTynT3IivLAgmzBgPiHG6Qsl2HCgKpr3eB8fPWeP+6YORJfhSzB42GT4+VXGpajTyMunRKgvwuXKHlOusPCpYrASUDFoOWnBg36LYU6No/JHtDAi3KzFE72nXd6yalqSFkTQtecT4JPhiIcmvor72z9ImNwLYwZ4oEfNt9HM9z0zZ0WlLlRGk3Ag7lOcSb0HdiUJ5P+NRBi18OLmIXTNqUWlTf9VKnZAFb8beLjDbkKHBPbbE29u7r3v4qE2s5AwL88wL67+UOTd6pAl1DtnYG3/WLiTw6OS/XE2lhN/O8mRatEc8NW0hg/eJQ5dLZMs/Kn3y6GDiMx/PD4YwxqcRqhPOOKyO9MqkSlIhSWeiM3uhTMp95Gh+1Fqs1DFbSsa+H6LKYOSMcCvPRrEtkBP+76Y0m4qRo15BL37jcKVVdsRF0XmbEUmVqhJzoaiBMK7t26SnNDSBhu0ZaicecsnWNlNytTqRWaVE6Vifwrca9lX135HSKJw0eTWKGzki7Q1R9C1+x3sooLvDqgcXBsD+7XAI6MiEZ9eGT+s9EaIX7JxZJvXt6At8erUF3Nw6VoJBnazIJSYtEqAHY6fLWsHKZ0wJCTQHoN7WrBxdyGyi+vi/c/mYXjr2UjM7YRzKVNpRYuJd52QmZWBiPADyGxJ50vxYuWQaIFD+RN6adFGyUSKuijkpUiLVsuUhCRIJeggnK2cCcEFRRUkvIIwchxVwfIKrZ2vM5yj8jG87WBMHVsH7YLeQqfQDxHisYv6oRLOpt2HA/Ef8Oc0JOc1p4Fz4twloHPwy0jNcYaKVJ+9zjF0+L2fJrQp3qCz/fakVmQhO1xNyOJPvUmqyDPlVOSIMS2PYHKLw3ByzsPCsC7YEVX33eT1Y+nFvaHjHUVvlMR7P5JYYp8zbkTLMDcP12w6BG74ldrXiM5N99XR+L6m9u6ozqF4flhjtK8XgAZk4o4NA8zKydWkbMJUMr0aROZNz/Iwh0h2r34BIe5HEZ1xBzvMgS0js3et2IuOXE9K8H382ZtoqgD1AraiS6NVaF3jgEmEzyqk5rmYiPlLPiBDtTUaEXGclLXUloIFmhg9UzhPpK0sYkp5y3y+8ejLSUypjDiVWpIW19+aPJlIJbPrp6IWih9rFS8lG7lh0ahcqTIqB4XSmdLQqd2V4GU9gQZVLqJp9xk4n9QTcxfsxORhBdgXXkRI4GxCZ+cvl+LBcY5Yvb3o93oNpBuEGf27Wo1GDgq0Q2JaJTx9125czp5CK9WfzylFbnYWliz4BHOOfYvM2tSWmhAlJSnSIEaUwyUzr82pWk1T7oLyIZRorr7JAmkstOAgqCDnVfMjof56P5ra1cQjT36AO0Y+jHa12mJ6m2r4+J5cTOi9HEEu65FPZROR8igOJ7xPTTsZqfkNyAVWtsLWD7mMLXxfgY/LBaw43RIfbhtAjV4GOcmcTo4W9KHg3Nu3DkZTqFS/Tod81ySk6UqeyaeiiNHiTEWiw+/pnomnumxHixqXqIWd8ML6gVcOHWv+EmLqmxhfGfOSLi7JrdTiWGk1r/zeNX1jUZkMfIFOW+T1W7WvHeLoHasqdh8OxkDiTeU5qC7v03OPYP/JeBhkWVGS7EtM9b/21S6jUcBFWqYYxBA6/HFHBV0Aahlh3+vZ3XCOkn09uw/5roSwYgnq0yFoEnIYjiXO2DX3nC36UImTIQZTcTt51orVanIk6XLWVO1GjopggEhMLtJ+LlWUUbxU4TElsMiEaneCssI0yVqs0d/C2rx3fgNvhC36GU58XJOWHVFcVEgF7UKok4Ig9z2Iz2oKz8AeqBraBJ98uRFPTaHCP1CErm0tBq9+t7TgJsYtp5PnFL2woEaIA1JTU1Hg8y6KnDqa8REWlnK6GHkKEZGHbThegqX9b9KasjrqnzStNK7yb8XEimAI9ysKI8GU86VYtxLixcwqEyCrtf4MOrcegBGDAtGl1gIMbfYV6gXtQXZ+KE7eeAJHEt82STcZBbXZGge251ZLbIdQ90Vo5LsMZxKDMWrx3ciXTiyffrZfCxQXrqaZMyt07ptCqh50uuPp4N4/6xAuq2hMRX4RFTpibMvDmN5xF6xOBVgc1g2bztV7M2FF+x2UONOI35kXbxTHWJ6+UeqU0Xd4k7N+Hu5aN7RgJ5lOGPgm7MsHKeisEyZVa/WlJcfNaeLVAz0RpnMUyoPNFYnfX322Me5qGo7qXtSUHIrE3Pa81R8nU2RCaWWMHJ/bmRj5HsRmDeCt7dGvzXHkJqbi4BsE8TupLTWBmihhQAXeZVK1O0AwRppHkyaG1u+CBWqjcKI0lOCB2qsUwGUnbF62tpNLo2nJVtdJa4kZCD2CC7Iw5Y5mcKrUhh63UF0pJ8vHFE1xIMpLym0Gq7MX1q9ZicFdc7F+dxHxrhXL6GT9GWUR77Zq7ICTkSXo28ke+06Honqdlka7pyUn4svvXsVmP/a1HzGtHFRlrin0pbYqWqLzLiScKvbXgH1UnrKcVq3iSRCF+ZW3/OspuK+4iEF1B2NE6HD0yYzFqxPT8OSYQ6jlvY5Oc0McT3oWYYmv4XLmUGQVEZZRdegYgNuRog2+jnvQvvL7NGKOZt/a1TQ+ryKvlBMZeATbpToOqpg+a+N5BFRyRlZBkUm+uYmIdWsGxuH5HltQP+QKcrJ98MbWXmG7d/V9C9fblK0+3cS8pKuLk0vq3Zlq7+A4vHVoFBoHxFPxBCLsKqW6In4hqXzl5vDrZtt7Ph0lnVIeZioS3oZxy0gHeayMaGqqYYd4hFHheRAzNftTBi4nmwYqISN7IyG3HaKz7kFQzcHITEnDxQxO0nO9baEehctk6hX/lUbV1mt5z2JeOSQvrLfFK8uXiKVxlXiuxQtlealAnj5TKqBing93suXxai5Ox8FjXQxefHQMJvc/iBydQZzfmBNbZNrl7xqGAJdDSMjrjWNh53A2fCWG9ynFleslZi+fFi3+jKoG2eGpqU6oHmyPlVsK4V/jLlSpWoeavRj792/Er+dWAGNb24RTzqgiCHImJYRKWVTVGzGsMK7UtLStFmekXVWLQgszWdmoT1z+3rtP4bGxlzGo6Vfo3uwsitwGIzzpFYTfeB7XsvqY04804n81JyZCX+oEb8fD6FzlRT4yHyMW3WvCYyY0djuigtDRvEcvpFCrFxn+2UXrfV19qqh1Ze1oqR9svxf3ddop2cGHOwdi+cmmT+RsHHlT4vbNzEtKvD4zzrnaxYCGgZnNAyrdQBP/RByKrYZrKdJkt3So4kP1662q/zaUke+CFRHNMK31XlTxOAptDUrKJwOXff6PSIys/xxd/BFQpSZObtuOzAOnaQ7JrFqpkrOlPWvSlBIm4VeZVeVDyMFRSqWcuF/4HYXctBQrTKuXFhukhfVdOTAtCZn03cRMOC46heFD70b73s9Qy/ijuscaZBbSKhVRODjCdqUlRCJHcJDK+6MPP8WsV3Ixc3Ehpg53xPR38gzEvB0pfjxlBBm3ij0uXi1ATME96NRjHPmwEC0CPoBr3ios28Mvt6U1EBMqUiCsKsui1EZl0G2/iNHevVH4czhS1hIymGJ/7IdgkxYZKHiIIhyxJmFQ6HZUq90O+6+/gRPJTyA+p7MRPo3srfH238lMLlwsCajntRCt/N9Fc79PUNtrFd8vxGhChfWRtAp/+v0yEn9UnGjzd8U3SMVW9Kl3FjMG/wJnpzw6aC0x93DzWWfW95+N9G85wb/TLd8sozY7Wj859se57w/a0NjqmIm1J1viwVV34VoqGeRWBv5XiNJVxz8BBx/8FD5u1Hj8WyWfhKsuZw5BXHYnc5K69rnJNIlhJe9/RoWFhchISzbVI3dvXYnTF8OQ+2ArThodNHnf2n2xJxqW5RFw8/aClQ5ccVwGspt4o6AWsa8woTSxHEAxuHYODOTfxGLWDVHo19Edzz83AXElj5pQnp/zCXPCpK/z8bL5IHPxqzv2FOGh13Px7pMu+G55Pp6Y5IQJz+bYiojchqpWtsfHzzljSE8L3p+djWTL8+jYYwJCKh1HM7+PcDz5FVyKr4bvFr6DA5UuUMOSgVU4T1t85IiqCg6dzO6dhmDKAy/DYnXCwT0bcGDPemSlRSEvJwGxlbxQ1Lk24dV5dPBujWnT34S3T8Bf1mAQ6XBCN2sMqnuuJaZdCyfieimazIIalBdX+Lqc4YwU4I559/91sfF/hggX6le+joV3zUOrGheRnBGAZ9YMDJ+7fPTdONHjeNlVv9HtmVc0eMldn9350/eP99jupiPyP9k6AK9vGUSMQpD/jyTsdiRzVlHKSu1RzTsZG6bORMPKCbiUNhwxNFvV3DeTKU7A3XqNjStCakF9XM4YRnjRFNlFQQZqaDeG8LCNqW8mnYTz46y3sPrgchSMbkCHjtrpiz1oV8UZi79qgtiiR5CS3xSZ6QVYfnA+VhfSNF3MtDl7bavCff5+NEpPQLX6Y9G5z92oVcMLgS67qGneJSIiDDE1J24ZNkc7fLMgHz+tLcK0kVYcPV2M1k0c8MBruSZ+eztSAZQnpzihVSMHzFyUj5H9qXE6WZBHoc0ggxyM/9AUIxRUL8zhOB3+GvPTOH+R9EXkaJUUoe4VDzzyyLsIqVHfnBvsYklEVfeNqO81l1DeA5ezhiE6eywdJvaNnp4werHWl38jjqAZS1oyh1RUsl6gRVlHi7jFMG92YQgxfAsTj0/Ka86xd6XQ/oDmAbOQnVeCAXMfxsEYwpOKVB4SM/PNnwrl/TmS/J1KiJ/dM/HFkOUY1/YASgtdyG/9kt9cMf4ebBtcdnTRzfTnzEvyHf/V81/d8ct7Y1rTyyWzPP7LOHx9sCuxq7zJ20/KTaRlSFKDUC9zdOurS07gqGoYlBMb7O+WiRl3LMfYNrvoffYzR/tnacmYH1vsc+HldBZV3LbDxzkC3k7nDAMpVBOT2Z8/GyK9oFaZ2eMYmZKo1NV01BSHlYcede44GjRvhyoh9eBkH4/63t8j2H07nZFG2HS0E75avAsn0i7AKTkb3Rr0wp0TH0ObmlsQ6rYYFrtcuOi4rNsxrIhvp2eU4sWP8+BEBtbKmJ+PHZm40GDXP4MKiiw8OtHR5C6ERZSQcS1o0pB//KYMCYyIOROzu5JxBqB6pfWEu6FYsL4Gtm7ZDm9vH3TvMxK1G7aFs30cQty2oA7NueLmF9OH8ztDTRTEVgyvIsnCsdG8t7vlGpXEKVQjswa6HDGhyuS8JogjjFCkJ7c4gDxXRMYuYmscOBbZaOzzKer4LsUx+kBjl9yNqBt0GsstMZlVBaZ/eqorWtb0wbWkHLNb+PTVNHOkgzbm6pXElyIoMYRmiofbvmsHN8cCvNVvDZ7osclAh2/3dy56aMVdz5Wsmvyp7aI/0l8yryj07k9nzBm59LHeKu3PTt+7dDLmHm1PvvyTr5JhVRaqU+MAPNy/Hvo1DzbV/77edN7E8sIv0fyo0eVamPdRnuaD7ffgsyFLUVQaQAZ+EbFZvTj4mn0JgHSsvYEW9tQIntZoOkeHabpOwp+m28khmYxcHwk5HYyGSMlvYhjaNvjl97CR7T4WVHK8YGrOBnscQXpRe0SmTMSN7Bqo6vYrmvp+Tp9HIbU/URl8W9liG3YW0hErRqNa9vCqZIcjp4oxc2HBH1bRKpJW2955whkXrpYgKbUUdw2yokYob3hbK677lCItv5HBp+qfVLGzfRKqua1HDc+V7KcXojNH4Fp2T2pYp1sYVuUGLHyviP2NMucrB7vtolWL5T3rIDG3rTm/OD2/NvWyg7nu1mQpjbm30wm0CniHEC8cX+3pj1c3D0FqjmLn5czHlyRVbePcd25a2aTQ7oxIMBGp/uQBFc+r7O2KRnSAH5h9COeUry2zQnLk/L9Ipn1twGo+0IJl4S1K7/55/PvZS+970VzwJ/QPmVdU7e7Pflg6bt7U9tUv8q9SPEgNPPtQ55u7SclTGX9VQXnjrmZYfeQavlh/DmFkXLOnTVEIXmO12uPJIY3wwc+nbE5UORVb0KLqZcwesQitq5/H5eRROMkJyy/2YyNvj8+kEXTskrSDNnV6O54lQ4ejstt+uDgkmsQfMXN8TkfcyG1NzeTOexVyzNRyuX3SqKXwcjyPhj6zzMTaJu9PhoVdUDbmzn2FZvlXyTJuLnYmEearBQWITbCNiGqXjRnISSdDn79Sgje/zDNZX9WC7XE3P1N0wZef1Qp1QOOGvOmtCvIPpGJ2DmSyunw+cXqpO6IJpW7ktCFzimFtFkftNgLOG/q4nECox3r4OEXwGkfDqDdy2xirJYaXUEu4/4w0rtK2dbx+RGP/2bia6oVHV4/B6tPN+Rj2s9zyUlmN6VYdjw1qgAORN7Di0FXsOxkPTw8njOxU3RzzsGjnJVxTjoTi6KIyphVpq5COsnq2p0rbOmD92YYloxdN/iZ76QMPl13yp/S3mFcUMPGreWunfDuxTbUrZn7f2DrIYOCKZkPM+8wdDU0I450F4bZ1cmEfdrBdwwD0aRKM8Ohk3KCH371xIOZsiTLb539rBfGXA6Xwhe6b8XyP9XB1tOJYwvM0g4M4Nbpr2YD9BUmzauDNkqp9KrXMVTL0KZrW7fTHopFX5GPCczFZ/QxDFxAb1vBcZWoDO0nbqkL7rcT2KbFt6ZpCbNhbaBK9E5JKzHb2z36sUOGc1LWNBctnuCIgSMLKN/jj1KkiNB2ahVaEBoo+aLk4KMDOpC/eM5ZjJOPw+y3+nMikWQU1EXbjOaMxpWVV90050so1qOa+hrj3hhHYG7mtqF3rs79+vLXFCPjtfIQ/ku0qP6fDaFf5dbjS9/j+cFc8vW440nLd2B811kbKy9WhKV+uO4t4RWhMfzlYfGlKNfUqh/Di8CaEmiX4ePUZWqV82zUkGd/Zw5dgWtu9Ztw3RtYrGvrjA7MLf5n6DxlXZLvL3yTr8Dlfbbtv5n1dakRbSykxi4+3xoQlU3mXcgbmr2xYz8aVDXOqcSqmtv10vME+Wdk0Hb6ueHFEE0zpURPHo1PQ9YWNf4wNE1P7e6bjx1ELMbD+CeQWhSAi5V6jOYTN5DiISfVAWwf+0aRoQmxbkBzsiE8tyfB1OoWqHpvh73QcFodsfib1d/vhkEVcsKoAB08Uo2FtB/ajFJHRJVjw6+/Jvuqr9oY9OdUJ63cVIThQxzrZIy6pFKnpSuKHKaDXtY0DHpvohOhrpajkwWuohQ8eL6ZmKsGg7la+LCZv98+7VGycuuvZ3SmcGdQLroglRhX+z+PYKP4qutX830y28bD9VgSrfQ6ZNIFa+pRxlvXT0/kCjsbUxD0/j8dJrbJWYFrTNr4sVjtsfrUPZm8+j5+0gldx+MisA1tXRRDn+3sqKaWR6tDB8mscHYqx4e6v0bNWJCGYA5afbJY/ZtHdn+HXSbevf3sbuv1s/RUNWfjUgnFz3xnf8piTBujotVB0nz3d7Fe61YkzRfr4n3J5Veqyur8H5myLwiP96+OxwfXQ5aVNplRUVX93VHKzmCLUJj5ZTnToFDpZOnYumgbJcaIGpFOio0blzOmcthLivDxCi8yCUCTnNzZVu3OKAlFY6mYmUprJNlE3d1XmVRPVJvBVeBI2qIDyn9H2Q8VY+Gs+enewICMb+HZpPo6fuZk5VFD6MTphNUJojPnRzgOFmDLcCd/+lI9+XayIIbRYs6MIp6NsTKBu1qvpgAfGWBFaxR5HThajezuL2b0c7G+PqSMd4edtZxYJDVUcWmrczILaOJLwJrVsC47DrbijhMIkoFHAccohfk8yDOnvchwe9BcUlXDg+GlsikucOVaubLMTcfElPq8QV1L8TGh0w7nGnMQK/SwpZT+t+PGRjohNycW7hH6pOQWY/UA7jOgQisNRyZizNcpUQm9W3Rv3962LZfuu4DstBClebu5hjxq+N7CJjKtwqY4D+HBHr5yXNo6cjl/HzLFd9Pfon2de0dAfezzYafeqL4au9LRYihCb5oNxP03G7gv1OStlOIo2QzUc5j3aCScup+Gr9WfNaYlt6/lj51t98cLCcMzaGGlKundtGGg0c2J6rnHudARAuWkxxA43DY7BgtELzM+8oso4mvAS4nI78zGOnChpj0wTg1WITREKH75cHOLhaEnjJBbREXSjB+2LTDonSWTy3KIgQonNqEUv3ZxdfDsigti2t8jsIn7+ASecjy7FS5/mITu31JyvkZ1Xakx/bn4pMrNsXxnWxwp/amAL5yriQjEa13HA2YvFxjk7d6kUzeo7EAvD5PcmppRgaA9iVDKo8nRVO/j+uxxRiff05T0UtYiOLcGwXlb06WyBvy/HREysFx3Xi2njqYF7GGjk7RxB3B9L5zWd41GKgiIPZBTWQFpBfaQTaiiTT5DJhvtV0dGsk5mxauX/FjFyBKJTAvDE2uH4NaIM15YT51IRApW31ZG7SqR5ckhDPD20gakW+tDswzhwPhG1gzzRm86av4czDkbdMAVE8rXdqXwuaVHHtzqEGUN+NmGxrDxXjP9pYuLqiBZDsGr8YdtFf5/+NeYV9V3q06re+e2rJv/QLMQrkYzpjM/39sQLG4baPi/Xwor7idh55buemTFEfxj8k0Lsu2znRVjpmY7oXAPvjW+B1Kx8PPwdB0PHQwlOVGwhmTjUJwkzhy7DgPqnUGzvggspE3Eh/a7fQju2mS0naX5hYAMY+FMJRLn0GzJQ2eUwWvi/T9ObzOvKcK6eJQXB8Y4io344J88wqZysqKvFyM2F2UkRQI2YkKK6xUAonTAvMtv5y3TgvO2xdmchFq8uxA/vupht8I+9k4tuxMFdWjugBTGvVtLkvCXysakZJcijIEhrK1qh6uuqy/Dx9/lo38IB945yMrsxdP8fVxaggHDx1Ued0JDX0etCbmFl7Iv/zDhu0phaLLEt69oY83YkbWu1T0eI+yY09v0GzoQLBy7XxdPr78T+6Nq3wANb5KhVbT9z4pMiBdqQe+pKGsZ+tgfXYjPQkr7MhxNboW1dX3y6+qw5XEd1GcqjYIY4b27Oefj6jqWY2PIw7KjgTl6vgWHzp+yLvhY4EBsn0pv75+lfZ15Rw9OOQc13v/T2kLWv3t1uJztrh8OXa+Fe4SQdfVWx6g57M75HbdQL9sTna8m4KTRnLlY8NFA1Wpvi0IUkPK0jm9ike3rVhoujAzafiMPGY9dMOaBbNbE7B+ORDrvwUIedqOoXT6Zvi3NpkxCX3YWmyPU2pvR3UqgsxH0XOoY8RGa1IDvdDuGni7GNpl6M5UB8Vr2KHTGpvdG6l2JsMyEH7aUHnYy2FHxr1IpMxP+ziFe37+GERJYY2LBsoyCDFbsPF+MivzttlCOORRQZDDyomwWBVehQelBz3yiFhbd2oh+092ARLl6RtSpFGCGJnlvALri72RltXK+6PVIpODqg5XJsKWqGAJ1buyDL60ukFvdAcXE+Sm/a7fk7qb+KSPg5HzPLu0GVtiM12xULj3XEezv6Ii7dm/24mWmldGQlP57S2sRjH/jmIM7TKo7sXRv39quLbzdHYcuJ67Q4xP2cHy9/Nzw6oD4+X3OGlpMSXw53iizoXu8Mvhm21GwJk1P++ubB+GJ7n6dSb0z9ArtMqORfov8a85bTgHmtR7YJXzRj2Oq6wV5x1BAu+GBXH3ywvZ8NC5dLs7QwNXDTGl54mLh3bJfqWL7/Cl5fcgIxqkBDhjW7IWhHpw9taI4+WrwnGhGEFAv2XLJ5qvKMyonCYidIEXIVT3bagRHND8LNiVots6MJ1suklti5UHsQA/KeWrwoLChAzJXzuHR6IeKjFmJPmJ3ZclNOCn3lF2indNkbf0EqWOJIp0XYVDsmXNhVVVrXvra6WrDwssdzH+eYAnu1q9mbPW+bCUP2hxch0M8eeYQbSkb/O1SZOHjSHVbjMFahMygHUI5gaoYd0vJCcfRiMwRVbYFGTVubfONSO0eUkqG1AFGr0nIEeeymPs7GpnMt8fGenth7sS4hBMf7Fk2rqjWqpzCwVQi+3hSJ1UdiMLpjdbw9trlhlg9WRZh4fcsaviavu0loJYTTV3llcfjvJ12K5HS7Z+DdAasxre0+KolCnIqrhcdX3RG+/XSDydgw4ZTtwn+d/j3MKwo66lqt3/5nnum5/fVHOm3lG6XspB/u+WU8tiipXTCiDErYcZCq+LmZSil7lH+r+F+ZtI/vUQtf39fOlICf/v0RXI1Jw+wnumDt0WuoWdkDu88kIEwF9io6diIOlpX4u1mVGDxKjTyy+SF60MSVaVWxZrsdZszLxJnzqSgu1Hbf/zwF+Nhh+wI3jHkiF6fP/w1J+Jsk2XWmq+zhSn7gsCWlEd9WMDKS/7tH0+Eb4Y7W9LdKqFE3n2mKT/b2wsHLNZEjZXKb3TFVfd3Mif1L90XT4UqhQZJ1s5pzR4qpWe1pjQa1CcGMu9sggz7JM/OPkWlTkJxMx09cVB4xMotOJQYefDx4BXzc0znmznhja7+ir/b0eC51afeZFG1qof86/fuYt5y6bq7Tvc2ume8O2tynQ2gEO2OPo1erm+XEC0n+vzGwIf3KFni7OWFkx2rm7Nq41Bw8+O1hczih8WRIbi4WzH+sk8Fb4z/ba9IwdTjHN5vO00QpTnxLN6iN7TlBwR5pGN30OJ7ptg2VvVORQy0VSVggR+jHFQW/V7b5D5GWime+6mK0+Jtf6dhWmnU+Uqa/RlVVq7HCldr7q4W0BhV3/P4TpJoSdw1yxERq5Wb1HFDJm85jjhtmHeiE7492MJtpC2m6KyqPcpKSHNUx1DjUGbmFeP7ORphC5fHuitOIjE03hcK/3XwBszdHonezYCRn5iGciuP50c0QdjHZhEBN+KucyLjtQ6Ox6K55qOlv27Wy+kxrvLS+34rTER0fx55uMebNfxP9+5m3nPquGDyl2+YZb/TdUrMaHTp1bGtUfYxfOhmJ5gzjCkSNWzekknEI9pxJNOvfZmTp1Q6gtP/4aCdzvNGoj3fZFDQ5QOVX7+lZGy8tCkdrOhTrhI3l2f6hR3yD37GQmat6pWJyy0O4t+0BVKZJk1OTllmCA+GK2RZix6FCUxrppqLf/wZS5EF4WSEwVbNSrYcbFJycPFv8V336RyRD4+EOUxRQ8KFXB4txEBVXT8l2w+KTrfD9kfY4mxhECCpLxn7fwqw3Ecfq1Qkt8NjgBqaE7aB3t+FSXBZqVHbH8me6mgNyJs7YR8c5nvexw5t0ppWz8Bit4SVV9rklNl/PPxE/j/8ejSvHmueeiq+G59cPjFh/tP1j2DJie9ll/1b6zzFvOfVf+uCz/de9/ky3HQHa/i5GEhPrPOPYdK/bDrDiw36eTpjzUAd0aRiIOz/YgZ2nEvDW+GZYtCsa51TpkDNujjyip3tn26p44scjRguoguVWQpF8Fbe7VSNXJGpnF8d8dKlxERNbHEGn6hfh55ptvGJ7elFJxMHhdJx2HCw2ieTX6VxlZonh6J/8TUz8d0mMqcQeZ2phOWjBftRgzR3QvZ0D2jXRRk87OmP2FE5HpOS44lhsVSw83gabohpSy7pwwP5Ea0sqNAZUDtoo+/nU1ujaKNCU5Pr41wiTn9Ek1As9mlTGA33r4tn5YfzsHJmCEKFVFSqNjtTAmfiGztkuMvFV1Y4rh2sGKwBNg2OxcPSPaBJEZ4xvXU7xx0ubBsQs3tv9eWweudhc9B+i/zzzllP/ZY8/13/tC0902RUQ6Jli3joWE4r7V4zlZIQapr450aMEvVsFk5msuHojG+nZBaZitugEMVmQH73l6Z2IqZww+pM9NMl0FjhZS1/oYbDYhys1OZo88xUzgb9NZsXIRTlpMqSx+IVArxS0qnIVPWpFoRk95ECPTPi5ZRPe5MDFhXDNynbyfsVk5jQ6YcnpqrbI3zm3qlGWnSunj7fkNRaLnanN4ORYikrUvooLy9Tr6CxVu7Hyb5uVsUdBrhO1qDOSstyQkOOOc4mB2E7H6jDHyWwGIAQzeLViDPY25EgG602IVT/EEz9svch2CWIqxOeCAS2rIMjHxZSsrRvkac7OG/zeDvgSuq15qQcS0nIx6cv95qeXqyNu0ArmKuG9fMwoRLJifeqcw5dDl6GWH60qP7qQFITXt04k3KkAAAsVSURBVPSJWbS/++vYOOoH28X/WSpr0X8jDVg26Z4u2157quuemg2CLxumiU3xxatbB2HZ8dbIyqUmqVjspLiEDGPFM3c0MllKu6lVG1GLrH+5p4k3jvhopy0QTma/b1B9fHFPG9z/7SHMM2fA2boXzMka36UG0uhoaPuJDqqTh5yhoiViammTPxsJMbVenDR6P3oDFqd8+Llnwtc1x6R0BrhlwYda25Na290xD85WLZoo8YXNJ8MV8LuFRQ7ILnRCGvuXlueCG9nuBj7J5N/IdUOBsrTUCAmwXmLQPzP7eltqk213oIemhYPy5V6RVjR7NQnCowPrmSOi5u24iHeWnTQnOdnx+gf61UXEtTTsPXsDdxN6HbmQhJNXUuFLRfDwgHpYvOcyorQzuaKQEzcHeKbj/vZ78HjnbfDxsG0i2He5Ad7f3j1ibVj7V7BxxMqyq/9bqELr/jup1M7Sd1WHTk2Pvf54l/19hjU6woEqMhs915xujnd29sVJ1bhSGOeWCQz2ccW4LtVRP7gSPllzxpTGbFzNC59MbmXOM5j+w1F6zJd/17r8eebLYZyoBNz35T5T/2pSrzpoX8cXvxy8amLKKw9dJVMX4npKLs7GpCJf5Y4UAfkfGh1D6rYi/bIWEi4ykvrenWZfeQKJ1IjV/N0xhOY9jJbmk9URFMZCttnW6BqB7uhGp/annZfw0b1t8SBhgc5Ce+/nk0i6kYUJ/eubJVw5XYJZJvPPDLXGrazjFDoJYDdq2Vd6bkS3WucJqYpQWOCCucc64rM9nVadu9TodWwefPIPE/XfQP+T02Oj5rv9g5qeeHRci2OPT++626Oqd5x4G/FpPlgY3hYf7OpNB47YuKI21jBR81TycDLbqJ3IaIIW15OybeMvjcFfPFwtyMorQh1es+zprgjycsUzC45h/vaLxoTqHI2oC8mY2L8evryvLZ6eF2aO6JrWq5ZxTC5fz8ST9MAFXVTo2ExwOcnLlvbTA80o8h9petMA25+/kd4rswKGISVY5d8zq4gVL1b0xdFozbBLqajs7UyGrWwO4tt89BpeGtMM02lhJtO0bzgWi1a1fcwJ+ylZyjArezh/qlCdojc76QArTq58WkUPJnWvaTDv0r2XEUcLdCM1z7YWV7EJhE+1A+INww5tdJLOm7am0wm7Xhsf7+wav+ZUk09Sz9WdgxM9iNX+5+jmUfsfpVIHy50rWjaqfP7NRzrv7z+x5X4yJbEapT8uw4uM3Brv7OiPdBXCrhhYvx1x8hzJ0Mc+GoS7Z+7Hkagk09Ghbath7iMdMe7zPdh45Jq5tGYVTyx4rJM5mfHROYdN5lutYE8yRKYpjiF8qFoDrZ5eZ0J0Yhxp6KsUlI8mtzR5y2fpQI5oXxWfrjmLab1ro1FVL7xFM13CCb+TzxQuV6REORwK8f2w7YJJ0r63dx2zELBOVedNrBsIIZbf83Y/DPtgF05oAykZvXU9f6x7qaexKC8tDse3D7Sn50+oteQ46lepZGLfe84mUi7KmVeLJ/YY2qaq0cA/7Y1GTGI2HUKLweG/5RtUnH2Oc02/G6b6+KB6p9lmAnj7UgqFF77Y27V0QVjr5Zeuh7yNDaNtuxL+F9D/IuatSKX2DnfM79+4Suz7r/Xe1GRQ/VNwLNO8WflO2BDZCK9vHYAziUHmvduRPGYrtV3PppXRpUGgqR/coZ4fFu2+jMU6nkpzxwl8/a7mhA61MGHGXuwMo8esKD8n+EVqqQW7o4123vVWX7xMRpm1PhIWMlkRsfPonjXNwXhP/3gMP6w9i3qEIToFX05k8xq+6PziBmJfiykLoAC/xd4eD/avi451/fHg7EMGc5qDyMloynU1xOcOblvVnCY65av9+HnfFb6pJWEHClBDIxh3frjLfE/XLNx9Ce/+LIsgeHXzVAr3yuHKpMYtqGgxKhKFqxed0ld6bkC7kCtwdqQPQMokJp97tG3pjH1dD11KDngeqybtNhf/L6P/pcx7Cw1Y3Kd6cMK7L3ff2GR401NOXs45nCtNSCmupvrh8/3dsSS8FW7QQy9WxOAfjTM1s6uTlZq1Fp4f3gTfbTmPN8mc0kYuLrbl0e2nEgzjtqjug9dGN8WasFiMVzFmo7Hs8OywRsbxmUrzvUv1IsT0hCirXuuNNrX88OzCMIzrXN38jLhM61o20gpNqVRW3+ZB1Ioexnw/9eNRA3mEbVV9aNMrvQ2+7fDCBqRk5Jpl7fv5LG2pGvPpHuRl5+OlcS1wHzX3jHVnTSgrR1v6b2Hg30gOJ0krkDW8k3Ff2/2Y0uqgyezSZ8V0RBOzPfD9oXY5Mw70OJSU7v8CVo86ZL70v5j+bzBvReq4opZrcNrT41sdHDy55ZEqTYIT7DxdOAlCbmToi9TGPxztaLTzpRRfZNCLN5747bx3/VmezMLfG9f0wagO1VBEDThzY5RhHE9XJ2x8pSdxrwVdXt6EDEIHD8IAxUxD/d0MMyVp67wwbW4h1lBLKwTV6cWNSErJgSOZegDNt9I8hUO1SrXjBHE9tWEgv//ZPW1oDaKxTlUspYlNW0ppMYJM3vPecwkGk6YR0/6oMqzlMyaIIGa9dQbLIiN29iVkzizU90/AXU3DMLrZUQRUSuVngif2SMr2wuGrwUVzjnSOWX+i2fL8dO/PsGtwfNld/k/QrV3/v0W11zshCN2qVb84/q5Wh7r2rB1drXVIrL2fRxJ7ZmPmonwX7LlUC2vPNcax2Go4n+RPR8XHTLCpAvSP8LOYRGv7FmplNx0QUoSa1JhtCRPEaofp8F24bsvoC6H3//TQhvDzdDSpge4uVvRuEoSU7AKDp8XUU3vVpkAVmDCdCihvISPHqIJjuUN3Kxkm5c9btWoZk+pl71iI6t5JqE3M2in0EobWP43mVQk5FBOWZi22IiatMg5dCSnaHFk3es2JFjtuRNf4EUd627aF/x+l/9vMeys1PO0Ia3LzgAaRfbvVi+jevHJsp7a14p07hlyEq4scYxsjaNvJdTJxeFwVnLheBWduVDYLApH8mZNNh1AXialNvFXf4evvkLnsNtfqLcGNf4bKmVMLEyqxybZ4V0pHfb9ENAyMQyO+mla+juZB1+DrRY1a/lwy+Y20QOy9UhuHrwSmHY6pum93VKNdRVerbkRYt/81zta/g/7fYt7bUe0kT3gea+DbILJ56+BrXUO8M7o0rJJWtVPVi2hWJZoeuA33/cZ4RY5IzXZHXKYnEviK5+tauheuZHjjOn/GZlRCXIYnza47cvNcyVjKXheTl33/L6lsuPU8/WophKdLNoI901HZI5OvDITQtFf3SkEVzzQEEJMG6sXP3BWukjCVP4JMmpbljbDYmthzuTqi4n3OXUmvtOvQ1er7C6/UPIm4WpG4Vu2WCnb/b1HZaP7/jajOQiK8EBTn51P3YvWQSintXB0LOvi4ZLVvEJTm3SrkGpoHXkVdvwQ4OGr+yTGGaSoMVzkT8ValdBK1F6uYGlIrajpIrzzkKmuvk0C1NUfbvFWjwkHmvOICzG+3Lb+p7Y2MHC+TaBMeVw3hscGll25Uis3IczySWeC6PyY58EjW5ZoxSGuQhAu+lMC/ax7+36H/nzLvP6BWpVbk7nSCp5MjAi47B/qmVLWUoC7ZtJadQ0kNcmY1V0teVT/3HD9v1xx3H9d8Bx2+6O6YDxdrAZyoUXXEqBhWlTHziqymylBekYM5AC85x7U0Oce5IDXXNTM91/lGQaHj1VL70sulpfZXC0vso/OLLZHpcUGxuOFTADsCZO+++f+VHQf/bxLw/wFVcQp/Y/G+DgAAAABJRU5ErkJggg==">
            <a:extLst>
              <a:ext uri="{FF2B5EF4-FFF2-40B4-BE49-F238E27FC236}">
                <a16:creationId xmlns:a16="http://schemas.microsoft.com/office/drawing/2014/main" id="{9893663A-6A1E-47FC-8C98-460FF4021064}"/>
              </a:ext>
            </a:extLst>
          </p:cNvPr>
          <p:cNvSpPr>
            <a:spLocks noChangeAspect="1" noChangeArrowheads="1"/>
          </p:cNvSpPr>
          <p:nvPr/>
        </p:nvSpPr>
        <p:spPr bwMode="auto">
          <a:xfrm>
            <a:off x="12866342" y="151983"/>
            <a:ext cx="281614" cy="28161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File:Seal of the United States Department of Education.svg">
            <a:extLst>
              <a:ext uri="{FF2B5EF4-FFF2-40B4-BE49-F238E27FC236}">
                <a16:creationId xmlns:a16="http://schemas.microsoft.com/office/drawing/2014/main" id="{B7ACCA7A-81B2-483C-AE8C-57D8BB6ED8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0830" y="381000"/>
            <a:ext cx="1773382" cy="17733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Seal of the United States Supreme Court.svg">
            <a:extLst>
              <a:ext uri="{FF2B5EF4-FFF2-40B4-BE49-F238E27FC236}">
                <a16:creationId xmlns:a16="http://schemas.microsoft.com/office/drawing/2014/main" id="{6B731DF1-6351-4595-84A4-3037660EF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160" y="4808277"/>
            <a:ext cx="1668723" cy="166872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president seal">
            <a:extLst>
              <a:ext uri="{FF2B5EF4-FFF2-40B4-BE49-F238E27FC236}">
                <a16:creationId xmlns:a16="http://schemas.microsoft.com/office/drawing/2014/main" id="{DEAB906A-F2ED-4E1B-9165-BF6B273947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3160" y="2594227"/>
            <a:ext cx="1773383" cy="1774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73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CAFF62-20C8-4E0A-944F-A24D7720DDB6}"/>
              </a:ext>
            </a:extLst>
          </p:cNvPr>
          <p:cNvSpPr txBox="1"/>
          <p:nvPr/>
        </p:nvSpPr>
        <p:spPr>
          <a:xfrm>
            <a:off x="2946400" y="307394"/>
            <a:ext cx="7313336" cy="630942"/>
          </a:xfrm>
          <a:prstGeom prst="rect">
            <a:avLst/>
          </a:prstGeom>
          <a:noFill/>
        </p:spPr>
        <p:txBody>
          <a:bodyPr wrap="square" rtlCol="0">
            <a:spAutoFit/>
          </a:bodyPr>
          <a:lstStyle/>
          <a:p>
            <a:r>
              <a:rPr lang="en-US" sz="3500" b="1" dirty="0">
                <a:solidFill>
                  <a:schemeClr val="accent4">
                    <a:lumMod val="75000"/>
                  </a:schemeClr>
                </a:solidFill>
              </a:rPr>
              <a:t>Overview of Title IX Regulations  </a:t>
            </a:r>
          </a:p>
        </p:txBody>
      </p:sp>
      <p:grpSp>
        <p:nvGrpSpPr>
          <p:cNvPr id="3" name="Group 2">
            <a:extLst>
              <a:ext uri="{FF2B5EF4-FFF2-40B4-BE49-F238E27FC236}">
                <a16:creationId xmlns:a16="http://schemas.microsoft.com/office/drawing/2014/main" id="{CDB16450-001D-40ED-A381-FCDA7FA17E98}"/>
              </a:ext>
            </a:extLst>
          </p:cNvPr>
          <p:cNvGrpSpPr/>
          <p:nvPr/>
        </p:nvGrpSpPr>
        <p:grpSpPr>
          <a:xfrm>
            <a:off x="446348" y="940306"/>
            <a:ext cx="6819899" cy="5621335"/>
            <a:chOff x="319738" y="44883"/>
            <a:chExt cx="5606514" cy="5460799"/>
          </a:xfrm>
        </p:grpSpPr>
        <p:sp>
          <p:nvSpPr>
            <p:cNvPr id="4" name="Oval 3">
              <a:extLst>
                <a:ext uri="{FF2B5EF4-FFF2-40B4-BE49-F238E27FC236}">
                  <a16:creationId xmlns:a16="http://schemas.microsoft.com/office/drawing/2014/main" id="{2A4DB70D-864E-4B84-8D50-1001385E0918}"/>
                </a:ext>
              </a:extLst>
            </p:cNvPr>
            <p:cNvSpPr/>
            <p:nvPr/>
          </p:nvSpPr>
          <p:spPr>
            <a:xfrm>
              <a:off x="319738" y="44883"/>
              <a:ext cx="5606514" cy="5460799"/>
            </a:xfrm>
            <a:prstGeom prst="ellipse">
              <a:avLst/>
            </a:prstGeom>
            <a:ln>
              <a:solidFill>
                <a:schemeClr val="bg2">
                  <a:lumMod val="10000"/>
                </a:schemeClr>
              </a:solidFill>
            </a:ln>
          </p:spPr>
          <p:style>
            <a:lnRef idx="2">
              <a:scrgbClr r="0" g="0" b="0"/>
            </a:lnRef>
            <a:fillRef idx="1">
              <a:schemeClr val="lt1">
                <a:alpha val="50000"/>
                <a:hueOff val="0"/>
                <a:satOff val="0"/>
                <a:lumOff val="0"/>
                <a:alphaOff val="0"/>
              </a:schemeClr>
            </a:fillRef>
            <a:effectRef idx="0">
              <a:schemeClr val="lt1">
                <a:alpha val="50000"/>
                <a:hueOff val="0"/>
                <a:satOff val="0"/>
                <a:lumOff val="0"/>
                <a:alphaOff val="0"/>
              </a:schemeClr>
            </a:effectRef>
            <a:fontRef idx="minor">
              <a:schemeClr val="tx1"/>
            </a:fontRef>
          </p:style>
        </p:sp>
        <p:sp>
          <p:nvSpPr>
            <p:cNvPr id="5" name="Oval 4">
              <a:extLst>
                <a:ext uri="{FF2B5EF4-FFF2-40B4-BE49-F238E27FC236}">
                  <a16:creationId xmlns:a16="http://schemas.microsoft.com/office/drawing/2014/main" id="{5EA9986F-2726-447B-877E-90E153DD712A}"/>
                </a:ext>
              </a:extLst>
            </p:cNvPr>
            <p:cNvSpPr txBox="1"/>
            <p:nvPr/>
          </p:nvSpPr>
          <p:spPr>
            <a:xfrm>
              <a:off x="1102630" y="688828"/>
              <a:ext cx="3232584" cy="417290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p:txBody>
        </p:sp>
      </p:grpSp>
      <p:sp>
        <p:nvSpPr>
          <p:cNvPr id="6" name="Text Box 5">
            <a:extLst>
              <a:ext uri="{FF2B5EF4-FFF2-40B4-BE49-F238E27FC236}">
                <a16:creationId xmlns:a16="http://schemas.microsoft.com/office/drawing/2014/main" id="{A70FDB9B-E2E1-495E-B020-96ECF545FD80}"/>
              </a:ext>
            </a:extLst>
          </p:cNvPr>
          <p:cNvSpPr txBox="1"/>
          <p:nvPr/>
        </p:nvSpPr>
        <p:spPr>
          <a:xfrm>
            <a:off x="1826711" y="1894734"/>
            <a:ext cx="2447930" cy="3912613"/>
          </a:xfrm>
          <a:prstGeom prst="rect">
            <a:avLst/>
          </a:prstGeom>
          <a:solidFill>
            <a:schemeClr val="lt1"/>
          </a:solidFill>
          <a:ln w="19050">
            <a:solidFill>
              <a:schemeClr val="accent4">
                <a:lumMod val="7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marR="0" lvl="0" indent="-342900">
              <a:spcBef>
                <a:spcPts val="0"/>
              </a:spcBef>
              <a:spcAft>
                <a:spcPts val="0"/>
              </a:spcAft>
              <a:buFont typeface="+mj-lt"/>
              <a:buAutoNum type="arabicPeriod"/>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34 CFR 106.3 (</a:t>
            </a:r>
            <a:r>
              <a:rPr lang="en-US" sz="14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Remedial action by DOE</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OCR; campus responsibility</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34 CFR 106.6 (Governing laws and obligations)</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34 CFR 106.8(a) (</a:t>
            </a:r>
            <a:r>
              <a:rPr lang="en-US" sz="14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TIX coordinator designee</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1400" u="sng"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2001</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Revised Sex. Harassment Guidance</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34 CFR 106.8(b) (</a:t>
            </a:r>
            <a:r>
              <a:rPr lang="en-US" sz="14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grievance procedures adopted and published</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1400" u="sng"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2001</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Revised Sex. Harassment Guidance</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34 CFR 106.9 (</a:t>
            </a:r>
            <a:r>
              <a:rPr lang="en-US" sz="14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dissemination of policy</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34 CFR 106.12 (religious exemption)</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7" name="Group 6">
            <a:extLst>
              <a:ext uri="{FF2B5EF4-FFF2-40B4-BE49-F238E27FC236}">
                <a16:creationId xmlns:a16="http://schemas.microsoft.com/office/drawing/2014/main" id="{E7FE0215-3ED3-4F58-9056-B4560283C83B}"/>
              </a:ext>
            </a:extLst>
          </p:cNvPr>
          <p:cNvGrpSpPr/>
          <p:nvPr/>
        </p:nvGrpSpPr>
        <p:grpSpPr>
          <a:xfrm>
            <a:off x="4512775" y="951474"/>
            <a:ext cx="6947759" cy="5799136"/>
            <a:chOff x="3995475" y="92330"/>
            <a:chExt cx="5281874" cy="5440358"/>
          </a:xfrm>
        </p:grpSpPr>
        <p:sp>
          <p:nvSpPr>
            <p:cNvPr id="8" name="Oval 7">
              <a:extLst>
                <a:ext uri="{FF2B5EF4-FFF2-40B4-BE49-F238E27FC236}">
                  <a16:creationId xmlns:a16="http://schemas.microsoft.com/office/drawing/2014/main" id="{50EEEFB6-79E1-4F55-A8A6-23CE8B50CCF8}"/>
                </a:ext>
              </a:extLst>
            </p:cNvPr>
            <p:cNvSpPr/>
            <p:nvPr/>
          </p:nvSpPr>
          <p:spPr>
            <a:xfrm>
              <a:off x="3995475" y="92330"/>
              <a:ext cx="5281874" cy="5440358"/>
            </a:xfrm>
            <a:prstGeom prst="ellipse">
              <a:avLst/>
            </a:prstGeom>
            <a:ln>
              <a:solidFill>
                <a:schemeClr val="tx1"/>
              </a:solidFill>
            </a:ln>
          </p:spPr>
          <p:style>
            <a:lnRef idx="2">
              <a:scrgbClr r="0" g="0" b="0"/>
            </a:lnRef>
            <a:fillRef idx="1">
              <a:schemeClr val="lt1">
                <a:alpha val="50000"/>
                <a:hueOff val="0"/>
                <a:satOff val="0"/>
                <a:lumOff val="0"/>
                <a:alphaOff val="0"/>
              </a:schemeClr>
            </a:fillRef>
            <a:effectRef idx="0">
              <a:schemeClr val="lt1">
                <a:alpha val="50000"/>
                <a:hueOff val="0"/>
                <a:satOff val="0"/>
                <a:lumOff val="0"/>
                <a:alphaOff val="0"/>
              </a:schemeClr>
            </a:effectRef>
            <a:fontRef idx="minor">
              <a:schemeClr val="tx1"/>
            </a:fontRef>
          </p:style>
        </p:sp>
        <p:sp>
          <p:nvSpPr>
            <p:cNvPr id="9" name="Oval 4">
              <a:extLst>
                <a:ext uri="{FF2B5EF4-FFF2-40B4-BE49-F238E27FC236}">
                  <a16:creationId xmlns:a16="http://schemas.microsoft.com/office/drawing/2014/main" id="{978FAD9B-3552-47AC-9821-ECDAD12CEA10}"/>
                </a:ext>
              </a:extLst>
            </p:cNvPr>
            <p:cNvSpPr txBox="1"/>
            <p:nvPr/>
          </p:nvSpPr>
          <p:spPr>
            <a:xfrm>
              <a:off x="5494385" y="733865"/>
              <a:ext cx="3045405" cy="415728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p:txBody>
        </p:sp>
      </p:grpSp>
      <p:sp>
        <p:nvSpPr>
          <p:cNvPr id="11" name="Text Box 6">
            <a:extLst>
              <a:ext uri="{FF2B5EF4-FFF2-40B4-BE49-F238E27FC236}">
                <a16:creationId xmlns:a16="http://schemas.microsoft.com/office/drawing/2014/main" id="{AD188F9B-B5F7-4DD0-9AE1-D93064D0CC8A}"/>
              </a:ext>
            </a:extLst>
          </p:cNvPr>
          <p:cNvSpPr txBox="1"/>
          <p:nvPr/>
        </p:nvSpPr>
        <p:spPr>
          <a:xfrm>
            <a:off x="7450361" y="1983412"/>
            <a:ext cx="2878742" cy="3735259"/>
          </a:xfrm>
          <a:prstGeom prst="rect">
            <a:avLst/>
          </a:prstGeom>
          <a:solidFill>
            <a:schemeClr val="lt1"/>
          </a:solidFill>
          <a:ln w="12700">
            <a:solidFill>
              <a:schemeClr val="bg2">
                <a:lumMod val="2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marR="0" lvl="0" indent="-342900">
              <a:spcBef>
                <a:spcPts val="0"/>
              </a:spcBef>
              <a:spcAft>
                <a:spcPts val="0"/>
              </a:spcAft>
              <a:buFont typeface="+mj-lt"/>
              <a:buAutoNum type="arabicPeriod"/>
            </a:pPr>
            <a:r>
              <a:rPr lang="en-US" sz="1400" b="1" u="sng"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106.44 &amp; 106.45</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removes</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remedial action by DOE (OCR); Clarifies campus responsibility re: deliberate indifference (1998- </a:t>
            </a:r>
            <a:r>
              <a:rPr lang="en-US" sz="1400" i="1" dirty="0" err="1">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Gebser</a:t>
            </a:r>
            <a:r>
              <a:rPr lang="en-US" sz="1400" i="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v. Lago Vista </a:t>
            </a:r>
            <a:r>
              <a:rPr lang="en-US" sz="1400" i="1" dirty="0" err="1">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Indep</a:t>
            </a:r>
            <a:r>
              <a:rPr lang="en-US" sz="1400" i="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S.D</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Adds to include statement on fair treatment of Respondent and Complainant.</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3. </a:t>
            </a:r>
            <a:r>
              <a:rPr lang="en-US" sz="1400" b="1" u="sng"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106.44 &amp; 106.8</a:t>
            </a:r>
            <a:r>
              <a:rPr lang="en-US" sz="14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Identifies TIX Coordinator and adds clear role aspects (e.g., implement support).  </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4. </a:t>
            </a:r>
            <a:r>
              <a:rPr lang="en-US" sz="1400" b="1" u="sng"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106.44, 106.45, &amp; 106.8</a:t>
            </a:r>
            <a:r>
              <a:rPr lang="en-US" sz="1400" b="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Specifies “basic requirements” and detail for grievance procedures. Mandates “live hearings” and cross-examination by respondent’s advisor. </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5. </a:t>
            </a:r>
            <a:r>
              <a:rPr lang="en-US" sz="1400" b="1" u="sng"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106.8</a:t>
            </a:r>
            <a:r>
              <a:rPr lang="en-US" sz="1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Describes updated policy dissemination (e.g., website).</a:t>
            </a:r>
            <a:endPar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9">
            <a:extLst>
              <a:ext uri="{FF2B5EF4-FFF2-40B4-BE49-F238E27FC236}">
                <a16:creationId xmlns:a16="http://schemas.microsoft.com/office/drawing/2014/main" id="{BE544038-6611-4845-90DC-A1ABBE5A9D45}"/>
              </a:ext>
            </a:extLst>
          </p:cNvPr>
          <p:cNvSpPr txBox="1"/>
          <p:nvPr/>
        </p:nvSpPr>
        <p:spPr>
          <a:xfrm>
            <a:off x="4978170" y="2658953"/>
            <a:ext cx="1804848" cy="2446447"/>
          </a:xfrm>
          <a:prstGeom prst="rect">
            <a:avLst/>
          </a:prstGeom>
          <a:solidFill>
            <a:schemeClr val="bg2"/>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marR="0" lvl="0" indent="-342900">
              <a:spcBef>
                <a:spcPts val="0"/>
              </a:spcBef>
              <a:spcAft>
                <a:spcPts val="0"/>
              </a:spcAft>
              <a:buFont typeface="Symbol" panose="05050102010706020507" pitchFamily="18" charset="2"/>
              <a:buChar char=""/>
            </a:pPr>
            <a:r>
              <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Both provide info. on campus responsibility for Title IX compliance. </a:t>
            </a:r>
          </a:p>
          <a:p>
            <a:pPr marL="342900" marR="0" lvl="0" indent="-342900">
              <a:spcBef>
                <a:spcPts val="0"/>
              </a:spcBef>
              <a:spcAft>
                <a:spcPts val="0"/>
              </a:spcAft>
              <a:buFont typeface="Symbol" panose="05050102010706020507" pitchFamily="18" charset="2"/>
              <a:buChar char=""/>
            </a:pPr>
            <a:r>
              <a:rPr lang="en-US" sz="14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Both address sexual discrimination to include sexual harassment and sexual assault. </a:t>
            </a: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3" name="Text Box 2">
            <a:extLst>
              <a:ext uri="{FF2B5EF4-FFF2-40B4-BE49-F238E27FC236}">
                <a16:creationId xmlns:a16="http://schemas.microsoft.com/office/drawing/2014/main" id="{F2C2809D-9A23-4983-BACB-BDD605FA89C7}"/>
              </a:ext>
            </a:extLst>
          </p:cNvPr>
          <p:cNvSpPr txBox="1"/>
          <p:nvPr/>
        </p:nvSpPr>
        <p:spPr>
          <a:xfrm>
            <a:off x="2505969" y="1219581"/>
            <a:ext cx="2700655" cy="592455"/>
          </a:xfrm>
          <a:prstGeom prst="rect">
            <a:avLst/>
          </a:prstGeom>
          <a:solidFill>
            <a:schemeClr val="lt1"/>
          </a:solidFill>
          <a:ln w="57150" cmpd="dbl">
            <a:solidFill>
              <a:schemeClr val="bg2">
                <a:lumMod val="2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6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Current Title IX Regulations</a:t>
            </a:r>
            <a: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(proposed to be amended)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2">
            <a:extLst>
              <a:ext uri="{FF2B5EF4-FFF2-40B4-BE49-F238E27FC236}">
                <a16:creationId xmlns:a16="http://schemas.microsoft.com/office/drawing/2014/main" id="{3711FE71-C27F-4FEF-B372-D317B5FBA369}"/>
              </a:ext>
            </a:extLst>
          </p:cNvPr>
          <p:cNvSpPr txBox="1"/>
          <p:nvPr/>
        </p:nvSpPr>
        <p:spPr>
          <a:xfrm>
            <a:off x="6585358" y="1236820"/>
            <a:ext cx="2811939" cy="592455"/>
          </a:xfrm>
          <a:prstGeom prst="rect">
            <a:avLst/>
          </a:prstGeom>
          <a:solidFill>
            <a:schemeClr val="lt1"/>
          </a:solidFill>
          <a:ln w="57150" cmpd="dbl">
            <a:solidFill>
              <a:schemeClr val="bg2">
                <a:lumMod val="2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600"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Proposed</a:t>
            </a:r>
            <a:r>
              <a:rPr lang="en-US" sz="16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Title IX Regulations</a:t>
            </a:r>
            <a:r>
              <a:rPr lang="en-U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(2019 proposed sections)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4797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5ADD75-4087-4693-88EA-6BA4901DB7A4}"/>
              </a:ext>
            </a:extLst>
          </p:cNvPr>
          <p:cNvSpPr txBox="1"/>
          <p:nvPr/>
        </p:nvSpPr>
        <p:spPr>
          <a:xfrm>
            <a:off x="2449585" y="201065"/>
            <a:ext cx="4462943" cy="553998"/>
          </a:xfrm>
          <a:prstGeom prst="rect">
            <a:avLst/>
          </a:prstGeom>
          <a:noFill/>
        </p:spPr>
        <p:txBody>
          <a:bodyPr wrap="square" rtlCol="0">
            <a:spAutoFit/>
          </a:bodyPr>
          <a:lstStyle/>
          <a:p>
            <a:r>
              <a:rPr lang="en-US" sz="3000" b="1" dirty="0">
                <a:solidFill>
                  <a:schemeClr val="accent1"/>
                </a:solidFill>
              </a:rPr>
              <a:t>ACADEMIC RESEARCH</a:t>
            </a:r>
          </a:p>
        </p:txBody>
      </p:sp>
      <p:sp>
        <p:nvSpPr>
          <p:cNvPr id="4" name="TextBox 3">
            <a:extLst>
              <a:ext uri="{FF2B5EF4-FFF2-40B4-BE49-F238E27FC236}">
                <a16:creationId xmlns:a16="http://schemas.microsoft.com/office/drawing/2014/main" id="{2B8FB788-730A-4DA2-A2F9-CD77766D86BD}"/>
              </a:ext>
            </a:extLst>
          </p:cNvPr>
          <p:cNvSpPr txBox="1"/>
          <p:nvPr/>
        </p:nvSpPr>
        <p:spPr>
          <a:xfrm>
            <a:off x="3045204" y="755063"/>
            <a:ext cx="6811860" cy="5909310"/>
          </a:xfrm>
          <a:prstGeom prst="rect">
            <a:avLst/>
          </a:prstGeom>
          <a:noFill/>
        </p:spPr>
        <p:txBody>
          <a:bodyPr wrap="square" rtlCol="0">
            <a:spAutoFit/>
          </a:bodyPr>
          <a:lstStyle/>
          <a:p>
            <a:pPr marL="285750" indent="-285750">
              <a:buFont typeface="Arial" panose="020B0604020202020204" pitchFamily="34" charset="0"/>
              <a:buChar char="•"/>
            </a:pPr>
            <a:r>
              <a:rPr lang="en-US" dirty="0"/>
              <a:t>Over 90% of the time, perpetrators are male and are known to the victim either as a family member, friend, romantic partner, or acquaintance (Koss, </a:t>
            </a:r>
            <a:r>
              <a:rPr lang="en-US" dirty="0" err="1"/>
              <a:t>Gidycz</a:t>
            </a:r>
            <a:r>
              <a:rPr lang="en-US" dirty="0"/>
              <a:t>, &amp; Wisniewski, 1987; </a:t>
            </a:r>
            <a:r>
              <a:rPr lang="en-US" dirty="0" err="1"/>
              <a:t>Finkelhor</a:t>
            </a:r>
            <a:r>
              <a:rPr lang="en-US" dirty="0"/>
              <a:t>, 1994; </a:t>
            </a:r>
            <a:r>
              <a:rPr lang="en-US" dirty="0" err="1"/>
              <a:t>Lonsway</a:t>
            </a:r>
            <a:r>
              <a:rPr lang="en-US" dirty="0"/>
              <a:t>, 1996; “Most Victims Know Their Attacker,” 2008; Black, et al., 2011).</a:t>
            </a:r>
          </a:p>
          <a:p>
            <a:pPr marL="285750" indent="-285750">
              <a:buFont typeface="Arial" panose="020B0604020202020204" pitchFamily="34" charset="0"/>
              <a:buChar char="•"/>
            </a:pPr>
            <a:r>
              <a:rPr lang="en-US" dirty="0"/>
              <a:t>On school campuses, less than 10% of student sexual violence cases are reported to police or school administrators (Krebs, </a:t>
            </a:r>
            <a:r>
              <a:rPr lang="en-US" dirty="0" err="1"/>
              <a:t>Linquist</a:t>
            </a:r>
            <a:r>
              <a:rPr lang="en-US" dirty="0"/>
              <a:t>, Shook-Sa, &amp; Peterson, 2016).</a:t>
            </a:r>
          </a:p>
          <a:p>
            <a:pPr marL="285750" indent="-285750">
              <a:buFont typeface="Arial" panose="020B0604020202020204" pitchFamily="34" charset="0"/>
              <a:buChar char="•"/>
            </a:pPr>
            <a:r>
              <a:rPr lang="en-US" dirty="0"/>
              <a:t>Studies have shown that 20-25% of college women AND 8-10% of men have been victims of attempted or completed nonconsensual sex on college campuses during their college experience (Cantalupo, 2011; Cantor et al., 2015; Koss et al., 1987; Krebs et al., 2016).</a:t>
            </a:r>
          </a:p>
          <a:p>
            <a:pPr marL="285750" indent="-285750">
              <a:buFont typeface="Arial" panose="020B0604020202020204" pitchFamily="34" charset="0"/>
              <a:buChar char="•"/>
            </a:pPr>
            <a:r>
              <a:rPr lang="en-US" dirty="0"/>
              <a:t> A 2013 National Crime Victimization Survey found 20% of college students reported sexual assault, compared to 32% of non-student sexual assault reporting made to officials (DeMatteo et al., 2015).</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250763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B44268-196F-4D59-8067-D7DA2DF89527}"/>
              </a:ext>
            </a:extLst>
          </p:cNvPr>
          <p:cNvSpPr txBox="1"/>
          <p:nvPr/>
        </p:nvSpPr>
        <p:spPr>
          <a:xfrm>
            <a:off x="2491530" y="5372607"/>
            <a:ext cx="7550092" cy="923330"/>
          </a:xfrm>
          <a:prstGeom prst="rect">
            <a:avLst/>
          </a:prstGeom>
          <a:noFill/>
          <a:ln>
            <a:solidFill>
              <a:schemeClr val="tx1">
                <a:lumMod val="75000"/>
                <a:lumOff val="25000"/>
              </a:schemeClr>
            </a:solidFill>
          </a:ln>
        </p:spPr>
        <p:txBody>
          <a:bodyPr wrap="square" rtlCol="0">
            <a:spAutoFit/>
          </a:bodyPr>
          <a:lstStyle/>
          <a:p>
            <a:r>
              <a:rPr lang="en-US" b="1" dirty="0"/>
              <a:t>Defined by Oxford Dictionary (2018), </a:t>
            </a:r>
            <a:r>
              <a:rPr lang="en-US" b="1" u="sng" dirty="0"/>
              <a:t>rape culture </a:t>
            </a:r>
            <a:r>
              <a:rPr lang="en-US" b="1" dirty="0"/>
              <a:t>is described as “a society or environment whose prevailing social attitudes have the effect of normalizing or trivializing sexual assault and abuse.”</a:t>
            </a:r>
          </a:p>
        </p:txBody>
      </p:sp>
      <p:sp>
        <p:nvSpPr>
          <p:cNvPr id="3" name="TextBox 2">
            <a:extLst>
              <a:ext uri="{FF2B5EF4-FFF2-40B4-BE49-F238E27FC236}">
                <a16:creationId xmlns:a16="http://schemas.microsoft.com/office/drawing/2014/main" id="{04010F1D-9B6B-4A4A-A594-0F4B3216FA30}"/>
              </a:ext>
            </a:extLst>
          </p:cNvPr>
          <p:cNvSpPr txBox="1"/>
          <p:nvPr/>
        </p:nvSpPr>
        <p:spPr>
          <a:xfrm>
            <a:off x="2759978" y="1350629"/>
            <a:ext cx="7466202" cy="3693319"/>
          </a:xfrm>
          <a:prstGeom prst="rect">
            <a:avLst/>
          </a:prstGeom>
          <a:noFill/>
        </p:spPr>
        <p:txBody>
          <a:bodyPr wrap="square" rtlCol="0">
            <a:spAutoFit/>
          </a:bodyPr>
          <a:lstStyle/>
          <a:p>
            <a:pPr marL="285750" indent="-285750">
              <a:buFont typeface="Arial" panose="020B0604020202020204" pitchFamily="34" charset="0"/>
              <a:buChar char="•"/>
            </a:pPr>
            <a:r>
              <a:rPr lang="en-US" dirty="0"/>
              <a:t>Rape myths are narrow views of sexual violence that have cycled throughout history and in our society (Hayes, 2016; McMahon, 2011) and that implicitly continue to normalize all types of sexual aggression that men display (Hayes, 2016).</a:t>
            </a:r>
          </a:p>
          <a:p>
            <a:pPr marL="285750" indent="-285750">
              <a:buFont typeface="Arial" panose="020B0604020202020204" pitchFamily="34" charset="0"/>
              <a:buChar char="•"/>
            </a:pPr>
            <a:r>
              <a:rPr lang="en-US" dirty="0"/>
              <a:t>Rape myths include the belief that </a:t>
            </a:r>
            <a:r>
              <a:rPr lang="en-US" dirty="0" err="1"/>
              <a:t>i</a:t>
            </a:r>
            <a:r>
              <a:rPr lang="en-US" dirty="0"/>
              <a:t>) sexual assault is evident only when there are bruises and scars that indicate foul play/no consent, ii) sexual violence is believed only when a legitimate victim/survivor is not engaged in questionable behavior such as drinking or dressing seductively, iii) all rapists are demented and psychologically disturbed, iv) perpetrators/rapists are always strangers and not acquaintances, friends, or family members, and v) victims/survivors are only women (Hodgin, 2018).</a:t>
            </a:r>
          </a:p>
        </p:txBody>
      </p:sp>
      <p:sp>
        <p:nvSpPr>
          <p:cNvPr id="4" name="TextBox 3">
            <a:extLst>
              <a:ext uri="{FF2B5EF4-FFF2-40B4-BE49-F238E27FC236}">
                <a16:creationId xmlns:a16="http://schemas.microsoft.com/office/drawing/2014/main" id="{DFC5F506-0C61-40C0-B092-E5B883CDDF7B}"/>
              </a:ext>
            </a:extLst>
          </p:cNvPr>
          <p:cNvSpPr txBox="1"/>
          <p:nvPr/>
        </p:nvSpPr>
        <p:spPr>
          <a:xfrm>
            <a:off x="2248249" y="632302"/>
            <a:ext cx="6098797" cy="553998"/>
          </a:xfrm>
          <a:prstGeom prst="rect">
            <a:avLst/>
          </a:prstGeom>
          <a:noFill/>
        </p:spPr>
        <p:txBody>
          <a:bodyPr wrap="square" rtlCol="0">
            <a:spAutoFit/>
          </a:bodyPr>
          <a:lstStyle/>
          <a:p>
            <a:r>
              <a:rPr lang="en-US" sz="3000" b="1" dirty="0">
                <a:solidFill>
                  <a:schemeClr val="accent1"/>
                </a:solidFill>
              </a:rPr>
              <a:t>ACADEMIC RESEARCH (Cont.)</a:t>
            </a:r>
          </a:p>
        </p:txBody>
      </p:sp>
    </p:spTree>
    <p:extLst>
      <p:ext uri="{BB962C8B-B14F-4D97-AF65-F5344CB8AC3E}">
        <p14:creationId xmlns:p14="http://schemas.microsoft.com/office/powerpoint/2010/main" val="301440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2C5D2-6A98-4473-8B5A-8A41C8964C07}"/>
              </a:ext>
            </a:extLst>
          </p:cNvPr>
          <p:cNvSpPr>
            <a:spLocks noGrp="1"/>
          </p:cNvSpPr>
          <p:nvPr>
            <p:ph type="title"/>
          </p:nvPr>
        </p:nvSpPr>
        <p:spPr>
          <a:xfrm>
            <a:off x="562062" y="47284"/>
            <a:ext cx="11241248" cy="506834"/>
          </a:xfrm>
        </p:spPr>
        <p:txBody>
          <a:bodyPr>
            <a:normAutofit/>
          </a:bodyPr>
          <a:lstStyle/>
          <a:p>
            <a:r>
              <a:rPr lang="en-US" b="1" dirty="0"/>
              <a:t>What non-compliance liability has looked like in recent years</a:t>
            </a:r>
          </a:p>
        </p:txBody>
      </p:sp>
      <p:graphicFrame>
        <p:nvGraphicFramePr>
          <p:cNvPr id="7" name="Object 6">
            <a:extLst>
              <a:ext uri="{FF2B5EF4-FFF2-40B4-BE49-F238E27FC236}">
                <a16:creationId xmlns:a16="http://schemas.microsoft.com/office/drawing/2014/main" id="{AC1FAFE8-68C6-4A89-B16F-13517E5C511C}"/>
              </a:ext>
            </a:extLst>
          </p:cNvPr>
          <p:cNvGraphicFramePr>
            <a:graphicFrameLocks noChangeAspect="1"/>
          </p:cNvGraphicFramePr>
          <p:nvPr>
            <p:extLst>
              <p:ext uri="{D42A27DB-BD31-4B8C-83A1-F6EECF244321}">
                <p14:modId xmlns:p14="http://schemas.microsoft.com/office/powerpoint/2010/main" val="2638715939"/>
              </p:ext>
            </p:extLst>
          </p:nvPr>
        </p:nvGraphicFramePr>
        <p:xfrm>
          <a:off x="178061" y="554118"/>
          <a:ext cx="10348907" cy="5821260"/>
        </p:xfrm>
        <a:graphic>
          <a:graphicData uri="http://schemas.openxmlformats.org/presentationml/2006/ole">
            <mc:AlternateContent xmlns:mc="http://schemas.openxmlformats.org/markup-compatibility/2006">
              <mc:Choice xmlns:v="urn:schemas-microsoft-com:vml" Requires="v">
                <p:oleObj spid="_x0000_s2146" name="Acrobat Document" r:id="rId3" imgW="9144000" imgH="5143500" progId="Acrobat.Document.2015">
                  <p:embed/>
                </p:oleObj>
              </mc:Choice>
              <mc:Fallback>
                <p:oleObj name="Acrobat Document" r:id="rId3" imgW="9144000" imgH="5143500" progId="Acrobat.Document.2015">
                  <p:embed/>
                  <p:pic>
                    <p:nvPicPr>
                      <p:cNvPr id="0" name=""/>
                      <p:cNvPicPr/>
                      <p:nvPr/>
                    </p:nvPicPr>
                    <p:blipFill>
                      <a:blip r:embed="rId4"/>
                      <a:stretch>
                        <a:fillRect/>
                      </a:stretch>
                    </p:blipFill>
                    <p:spPr>
                      <a:xfrm>
                        <a:off x="178061" y="554118"/>
                        <a:ext cx="10348907" cy="582126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64EE0EA0-6D41-4D1D-A7C8-413BBCD547A6}"/>
              </a:ext>
            </a:extLst>
          </p:cNvPr>
          <p:cNvSpPr txBox="1"/>
          <p:nvPr/>
        </p:nvSpPr>
        <p:spPr>
          <a:xfrm>
            <a:off x="6392412" y="6534835"/>
            <a:ext cx="5410898" cy="323165"/>
          </a:xfrm>
          <a:prstGeom prst="rect">
            <a:avLst/>
          </a:prstGeom>
          <a:noFill/>
        </p:spPr>
        <p:txBody>
          <a:bodyPr wrap="square" rtlCol="0">
            <a:spAutoFit/>
          </a:bodyPr>
          <a:lstStyle/>
          <a:p>
            <a:r>
              <a:rPr lang="en-US" sz="1500" dirty="0"/>
              <a:t>© Copyright. Sandra E. Hodgin, 2018. All rights reserved.</a:t>
            </a:r>
          </a:p>
        </p:txBody>
      </p:sp>
    </p:spTree>
    <p:extLst>
      <p:ext uri="{BB962C8B-B14F-4D97-AF65-F5344CB8AC3E}">
        <p14:creationId xmlns:p14="http://schemas.microsoft.com/office/powerpoint/2010/main" val="326057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E94CE4-A234-44E9-8DE8-68F2D3B490F4}"/>
              </a:ext>
            </a:extLst>
          </p:cNvPr>
          <p:cNvSpPr>
            <a:spLocks noGrp="1"/>
          </p:cNvSpPr>
          <p:nvPr>
            <p:ph idx="1"/>
          </p:nvPr>
        </p:nvSpPr>
        <p:spPr>
          <a:xfrm>
            <a:off x="1956509" y="660633"/>
            <a:ext cx="6452554" cy="4176287"/>
          </a:xfrm>
          <a:ln>
            <a:noFill/>
          </a:ln>
        </p:spPr>
        <p:txBody>
          <a:bodyPr>
            <a:normAutofit fontScale="92500" lnSpcReduction="20000"/>
          </a:bodyPr>
          <a:lstStyle/>
          <a:p>
            <a:pPr marL="0" indent="0">
              <a:buNone/>
            </a:pPr>
            <a:r>
              <a:rPr lang="en-US" sz="3200" b="1" dirty="0">
                <a:solidFill>
                  <a:schemeClr val="tx1"/>
                </a:solidFill>
              </a:rPr>
              <a:t>IMPORTANT DETAILS STUDENTS SHOULD UNDERSTAND: </a:t>
            </a:r>
          </a:p>
          <a:p>
            <a:pPr marL="0" indent="0">
              <a:buNone/>
            </a:pPr>
            <a:endParaRPr lang="en-US" sz="3200" b="1" dirty="0">
              <a:solidFill>
                <a:schemeClr val="tx1"/>
              </a:solidFill>
            </a:endParaRPr>
          </a:p>
          <a:p>
            <a:pPr lvl="1"/>
            <a:r>
              <a:rPr lang="en-US" sz="2700" dirty="0">
                <a:solidFill>
                  <a:schemeClr val="tx1"/>
                </a:solidFill>
              </a:rPr>
              <a:t>Types of inappropriate behaviors to be aware of and what to report</a:t>
            </a:r>
          </a:p>
          <a:p>
            <a:pPr lvl="1"/>
            <a:r>
              <a:rPr lang="en-US" sz="2700" dirty="0">
                <a:solidFill>
                  <a:schemeClr val="tx1"/>
                </a:solidFill>
              </a:rPr>
              <a:t>Where Title IX campus policies are located and what the policy describes</a:t>
            </a:r>
          </a:p>
          <a:p>
            <a:pPr lvl="1"/>
            <a:r>
              <a:rPr lang="en-US" sz="2700" dirty="0">
                <a:solidFill>
                  <a:schemeClr val="tx1"/>
                </a:solidFill>
              </a:rPr>
              <a:t>Resources that are available on- and off- campus for both employees and students </a:t>
            </a:r>
          </a:p>
        </p:txBody>
      </p:sp>
      <p:pic>
        <p:nvPicPr>
          <p:cNvPr id="3078" name="Picture 6" descr="Image result for sexual harassment anti">
            <a:extLst>
              <a:ext uri="{FF2B5EF4-FFF2-40B4-BE49-F238E27FC236}">
                <a16:creationId xmlns:a16="http://schemas.microsoft.com/office/drawing/2014/main" id="{37E99497-7419-45E0-A21B-DEA887E96D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15423">
            <a:off x="6307397" y="1916211"/>
            <a:ext cx="6582644" cy="4695620"/>
          </a:xfrm>
          <a:prstGeom prst="rect">
            <a:avLst/>
          </a:prstGeom>
          <a:noFill/>
        </p:spPr>
      </p:pic>
    </p:spTree>
    <p:extLst>
      <p:ext uri="{BB962C8B-B14F-4D97-AF65-F5344CB8AC3E}">
        <p14:creationId xmlns:p14="http://schemas.microsoft.com/office/powerpoint/2010/main" val="1816324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2851326" y="2649984"/>
            <a:ext cx="8146642" cy="3208454"/>
          </a:xfrm>
        </p:spPr>
        <p:txBody>
          <a:bodyPr>
            <a:noAutofit/>
          </a:bodyPr>
          <a:lstStyle/>
          <a:p>
            <a:br>
              <a:rPr lang="en-US" sz="2500" dirty="0"/>
            </a:br>
            <a:r>
              <a:rPr lang="en-US" sz="2500" u="sng" dirty="0"/>
              <a:t>Can Be Found @: </a:t>
            </a:r>
            <a:br>
              <a:rPr lang="en-US" sz="2500" dirty="0"/>
            </a:br>
            <a:br>
              <a:rPr lang="en-US" sz="2500" dirty="0"/>
            </a:br>
            <a:r>
              <a:rPr lang="en-US" sz="2300" dirty="0"/>
              <a:t>-	University Policy Library</a:t>
            </a:r>
            <a:br>
              <a:rPr lang="en-US" sz="2300" dirty="0"/>
            </a:br>
            <a:r>
              <a:rPr lang="en-US" sz="2300" dirty="0"/>
              <a:t>	</a:t>
            </a:r>
            <a:r>
              <a:rPr lang="en-US" sz="2000" dirty="0"/>
              <a:t>http://policylibrary.colostate.edu/</a:t>
            </a:r>
            <a:br>
              <a:rPr lang="en-US" sz="2000" dirty="0"/>
            </a:br>
            <a:r>
              <a:rPr lang="en-US" sz="2300" dirty="0"/>
              <a:t>	</a:t>
            </a:r>
            <a:br>
              <a:rPr lang="en-US" sz="2300" dirty="0"/>
            </a:br>
            <a:r>
              <a:rPr lang="en-US" sz="2500" dirty="0"/>
              <a:t>-</a:t>
            </a:r>
            <a:r>
              <a:rPr lang="en-US" sz="2300" dirty="0"/>
              <a:t>	Support and Safety Assessment/Title IX Programs</a:t>
            </a:r>
            <a:br>
              <a:rPr lang="en-US" sz="2300" dirty="0"/>
            </a:br>
            <a:r>
              <a:rPr lang="en-US" sz="2300" dirty="0"/>
              <a:t>	</a:t>
            </a:r>
            <a:r>
              <a:rPr lang="en-US" sz="2000" dirty="0"/>
              <a:t>http://supportandsafety.colostate.edu/home.aspx</a:t>
            </a:r>
            <a:endParaRPr lang="en-US" sz="2300" dirty="0"/>
          </a:p>
        </p:txBody>
      </p:sp>
      <p:sp>
        <p:nvSpPr>
          <p:cNvPr id="4" name="TextBox 3">
            <a:extLst>
              <a:ext uri="{FF2B5EF4-FFF2-40B4-BE49-F238E27FC236}">
                <a16:creationId xmlns:a16="http://schemas.microsoft.com/office/drawing/2014/main" id="{9AB10E97-884B-4295-BF40-BFD47A7D4461}"/>
              </a:ext>
            </a:extLst>
          </p:cNvPr>
          <p:cNvSpPr txBox="1"/>
          <p:nvPr/>
        </p:nvSpPr>
        <p:spPr>
          <a:xfrm>
            <a:off x="1735589" y="834102"/>
            <a:ext cx="8572500" cy="1815882"/>
          </a:xfrm>
          <a:prstGeom prst="rect">
            <a:avLst/>
          </a:prstGeom>
          <a:noFill/>
        </p:spPr>
        <p:txBody>
          <a:bodyPr wrap="square" rtlCol="0">
            <a:spAutoFit/>
          </a:bodyPr>
          <a:lstStyle/>
          <a:p>
            <a:pPr algn="ctr"/>
            <a:r>
              <a:rPr lang="en-US" sz="2800" b="1" u="sng" dirty="0">
                <a:solidFill>
                  <a:schemeClr val="accent1"/>
                </a:solidFill>
              </a:rPr>
              <a:t>CSUs: </a:t>
            </a:r>
            <a:r>
              <a:rPr lang="en-US" sz="2800" b="1" dirty="0"/>
              <a:t>Discrimination, Harassment, Sexual Harassment, Sexual Misconduct, Domestic Violence, Dating Violence, Stalking and Retaliation Policy</a:t>
            </a:r>
            <a:endParaRPr lang="en-US" sz="2800" b="1" u="sng" dirty="0"/>
          </a:p>
        </p:txBody>
      </p:sp>
    </p:spTree>
    <p:extLst>
      <p:ext uri="{BB962C8B-B14F-4D97-AF65-F5344CB8AC3E}">
        <p14:creationId xmlns:p14="http://schemas.microsoft.com/office/powerpoint/2010/main" val="2936735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FA23B1-2D6C-453C-9AEA-864103A905C5}"/>
              </a:ext>
            </a:extLst>
          </p:cNvPr>
          <p:cNvSpPr txBox="1"/>
          <p:nvPr/>
        </p:nvSpPr>
        <p:spPr>
          <a:xfrm>
            <a:off x="1468074" y="92279"/>
            <a:ext cx="7080307" cy="892552"/>
          </a:xfrm>
          <a:prstGeom prst="rect">
            <a:avLst/>
          </a:prstGeom>
          <a:noFill/>
        </p:spPr>
        <p:txBody>
          <a:bodyPr wrap="square" rtlCol="0">
            <a:spAutoFit/>
          </a:bodyPr>
          <a:lstStyle/>
          <a:p>
            <a:r>
              <a:rPr lang="en-US" sz="3000" b="1" u="sng" dirty="0"/>
              <a:t>STUDENT RESOURCES</a:t>
            </a:r>
            <a:r>
              <a:rPr lang="en-US" sz="3000" u="sng" dirty="0"/>
              <a:t> </a:t>
            </a:r>
          </a:p>
          <a:p>
            <a:r>
              <a:rPr lang="en-US" sz="2200" b="1" dirty="0">
                <a:solidFill>
                  <a:srgbClr val="FF0000"/>
                </a:solidFill>
                <a:effectLst>
                  <a:outerShdw blurRad="38100" dist="38100" dir="2700000" algn="tl">
                    <a:srgbClr val="000000">
                      <a:alpha val="43137"/>
                    </a:srgbClr>
                  </a:outerShdw>
                </a:effectLst>
              </a:rPr>
              <a:t>(ON- AND OFF- CAMPUS) </a:t>
            </a:r>
          </a:p>
        </p:txBody>
      </p:sp>
      <p:sp>
        <p:nvSpPr>
          <p:cNvPr id="6" name="TextBox 5">
            <a:extLst>
              <a:ext uri="{FF2B5EF4-FFF2-40B4-BE49-F238E27FC236}">
                <a16:creationId xmlns:a16="http://schemas.microsoft.com/office/drawing/2014/main" id="{8217436B-730D-42A9-ABD7-3697856009E0}"/>
              </a:ext>
            </a:extLst>
          </p:cNvPr>
          <p:cNvSpPr txBox="1"/>
          <p:nvPr/>
        </p:nvSpPr>
        <p:spPr>
          <a:xfrm>
            <a:off x="981811" y="1389901"/>
            <a:ext cx="5755123" cy="5309146"/>
          </a:xfrm>
          <a:prstGeom prst="rect">
            <a:avLst/>
          </a:prstGeom>
          <a:noFill/>
          <a:ln w="19050">
            <a:solidFill>
              <a:schemeClr val="bg1"/>
            </a:solidFill>
          </a:ln>
        </p:spPr>
        <p:txBody>
          <a:bodyPr wrap="square" rtlCol="0">
            <a:spAutoFit/>
          </a:bodyPr>
          <a:lstStyle/>
          <a:p>
            <a:r>
              <a:rPr lang="en-US" sz="1400" b="1" u="sng" dirty="0">
                <a:solidFill>
                  <a:schemeClr val="accent1"/>
                </a:solidFill>
                <a:effectLst>
                  <a:outerShdw blurRad="38100" dist="38100" dir="2700000" algn="tl">
                    <a:srgbClr val="000000">
                      <a:alpha val="43137"/>
                    </a:srgbClr>
                  </a:outerShdw>
                </a:effectLst>
              </a:rPr>
              <a:t>Confidential Support On-Campus </a:t>
            </a:r>
          </a:p>
          <a:p>
            <a:endParaRPr lang="en-US" sz="1100" b="1" u="sng" dirty="0"/>
          </a:p>
          <a:p>
            <a:r>
              <a:rPr lang="en-US" sz="1400" b="1" u="sng" dirty="0"/>
              <a:t>CSU Health and Medical Center Counseling Services </a:t>
            </a:r>
            <a:endParaRPr lang="en-US" sz="1400" u="sng" dirty="0"/>
          </a:p>
          <a:p>
            <a:r>
              <a:rPr lang="en-US" sz="1200" dirty="0"/>
              <a:t>Provides counseling and spiritual care services. </a:t>
            </a:r>
          </a:p>
          <a:p>
            <a:r>
              <a:rPr lang="en-US" sz="1000" dirty="0"/>
              <a:t> </a:t>
            </a:r>
          </a:p>
          <a:p>
            <a:r>
              <a:rPr lang="en-US" sz="1200" dirty="0"/>
              <a:t>970‐491‐6053</a:t>
            </a:r>
          </a:p>
          <a:p>
            <a:r>
              <a:rPr lang="en-US" sz="1200" dirty="0"/>
              <a:t>970-491-7111 (After-hours)</a:t>
            </a:r>
          </a:p>
          <a:p>
            <a:r>
              <a:rPr lang="en-US" sz="1000" dirty="0"/>
              <a:t> </a:t>
            </a:r>
          </a:p>
          <a:p>
            <a:r>
              <a:rPr lang="en-US" sz="1200" dirty="0"/>
              <a:t>Monday – Friday, 8am- 5pm. </a:t>
            </a:r>
          </a:p>
          <a:p>
            <a:r>
              <a:rPr lang="en-US" sz="1000" dirty="0"/>
              <a:t> </a:t>
            </a:r>
          </a:p>
          <a:p>
            <a:r>
              <a:rPr lang="en-US" sz="1400" b="1" u="sng" dirty="0"/>
              <a:t>Women’s Care Services at CSU Health Network </a:t>
            </a:r>
            <a:endParaRPr lang="en-US" sz="1400" u="sng" dirty="0"/>
          </a:p>
          <a:p>
            <a:r>
              <a:rPr lang="en-US" sz="1200" dirty="0"/>
              <a:t>Provides women care services that includes but is not limited to woman examinations, birth control counseling, and sexual transmitted infection (STI) testing, counseling, and treatment. </a:t>
            </a:r>
          </a:p>
          <a:p>
            <a:r>
              <a:rPr lang="en-US" sz="1000" dirty="0"/>
              <a:t> </a:t>
            </a:r>
          </a:p>
          <a:p>
            <a:r>
              <a:rPr lang="en-US" sz="1200" dirty="0"/>
              <a:t>970‐491‐1754</a:t>
            </a:r>
          </a:p>
          <a:p>
            <a:r>
              <a:rPr lang="en-US" sz="1000" dirty="0"/>
              <a:t> </a:t>
            </a:r>
          </a:p>
          <a:p>
            <a:r>
              <a:rPr lang="en-US" sz="1200" dirty="0"/>
              <a:t>Monday – Friday, 8am- 5pm.</a:t>
            </a:r>
          </a:p>
          <a:p>
            <a:r>
              <a:rPr lang="en-US" sz="1000" dirty="0"/>
              <a:t> </a:t>
            </a:r>
          </a:p>
          <a:p>
            <a:r>
              <a:rPr lang="en-US" sz="1400" b="1" u="sng" dirty="0"/>
              <a:t>Women and Gender Advocacy Center: Victim Assistance Team (VAT)</a:t>
            </a:r>
            <a:endParaRPr lang="en-US" sz="1400" u="sng" dirty="0"/>
          </a:p>
          <a:p>
            <a:r>
              <a:rPr lang="en-US" sz="1200" dirty="0"/>
              <a:t>Provides counseling, crisis intervention, and advocacy services. </a:t>
            </a:r>
          </a:p>
          <a:p>
            <a:r>
              <a:rPr lang="en-US" sz="1000" dirty="0"/>
              <a:t> </a:t>
            </a:r>
          </a:p>
          <a:p>
            <a:r>
              <a:rPr lang="en-US" sz="1200" dirty="0"/>
              <a:t>970‐492‐4242 (24-Hour Hotline)</a:t>
            </a:r>
          </a:p>
          <a:p>
            <a:r>
              <a:rPr lang="en-US" sz="1200" dirty="0"/>
              <a:t>970‐491‐6384 (WGAC Office)</a:t>
            </a:r>
          </a:p>
          <a:p>
            <a:r>
              <a:rPr lang="en-US" sz="1000" dirty="0"/>
              <a:t> </a:t>
            </a:r>
          </a:p>
          <a:p>
            <a:r>
              <a:rPr lang="en-US" sz="1200" dirty="0"/>
              <a:t>Monday – Friday, 8am-5pm. </a:t>
            </a:r>
          </a:p>
          <a:p>
            <a:r>
              <a:rPr lang="en-US" sz="1000" dirty="0"/>
              <a:t> </a:t>
            </a:r>
          </a:p>
          <a:p>
            <a:r>
              <a:rPr lang="en-US" sz="1200" dirty="0"/>
              <a:t>Email: </a:t>
            </a:r>
            <a:r>
              <a:rPr lang="en-US" sz="1200" u="sng" dirty="0"/>
              <a:t>wgac@colostate.edu</a:t>
            </a:r>
            <a:r>
              <a:rPr lang="en-US" sz="1000" dirty="0"/>
              <a:t>   </a:t>
            </a:r>
            <a:endParaRPr lang="en-US" dirty="0"/>
          </a:p>
        </p:txBody>
      </p:sp>
      <p:sp>
        <p:nvSpPr>
          <p:cNvPr id="8" name="TextBox 7">
            <a:extLst>
              <a:ext uri="{FF2B5EF4-FFF2-40B4-BE49-F238E27FC236}">
                <a16:creationId xmlns:a16="http://schemas.microsoft.com/office/drawing/2014/main" id="{E0E267CA-9FDD-49B5-B3D1-1124191EAC67}"/>
              </a:ext>
            </a:extLst>
          </p:cNvPr>
          <p:cNvSpPr txBox="1"/>
          <p:nvPr/>
        </p:nvSpPr>
        <p:spPr>
          <a:xfrm>
            <a:off x="6616480" y="92279"/>
            <a:ext cx="5508109" cy="6803302"/>
          </a:xfrm>
          <a:prstGeom prst="rect">
            <a:avLst/>
          </a:prstGeom>
          <a:noFill/>
          <a:ln w="19050">
            <a:solidFill>
              <a:schemeClr val="bg1"/>
            </a:solidFill>
          </a:ln>
        </p:spPr>
        <p:txBody>
          <a:bodyPr wrap="square" rtlCol="0">
            <a:spAutoFit/>
          </a:bodyPr>
          <a:lstStyle/>
          <a:p>
            <a:r>
              <a:rPr lang="en-US" sz="1400" b="1" u="sng" dirty="0">
                <a:solidFill>
                  <a:schemeClr val="accent1"/>
                </a:solidFill>
                <a:effectLst>
                  <a:outerShdw blurRad="38100" dist="38100" dir="2700000" algn="tl">
                    <a:srgbClr val="000000">
                      <a:alpha val="43137"/>
                    </a:srgbClr>
                  </a:outerShdw>
                </a:effectLst>
              </a:rPr>
              <a:t>Confidential Support Off-Campus </a:t>
            </a:r>
          </a:p>
          <a:p>
            <a:r>
              <a:rPr lang="en-US" sz="1000" dirty="0"/>
              <a:t> </a:t>
            </a:r>
          </a:p>
          <a:p>
            <a:r>
              <a:rPr lang="en-US" sz="1400" b="1" u="sng" dirty="0"/>
              <a:t>Sexual Assault Victim Advocate Center (SAVA)</a:t>
            </a:r>
            <a:r>
              <a:rPr lang="en-US" sz="1100" b="1" u="sng" dirty="0"/>
              <a:t> </a:t>
            </a:r>
            <a:endParaRPr lang="en-US" sz="1100" u="sng" dirty="0"/>
          </a:p>
          <a:p>
            <a:r>
              <a:rPr lang="en-US" sz="1200" dirty="0"/>
              <a:t>Provides counseling, crisis intervention, and advocacy services.</a:t>
            </a:r>
            <a:r>
              <a:rPr lang="en-US" sz="1000" dirty="0"/>
              <a:t> </a:t>
            </a:r>
          </a:p>
          <a:p>
            <a:r>
              <a:rPr lang="en-US" sz="1000" dirty="0"/>
              <a:t> </a:t>
            </a:r>
          </a:p>
          <a:p>
            <a:r>
              <a:rPr lang="en-US" sz="1200" dirty="0"/>
              <a:t>970‐472‐4200 (24-Hour Rape Crisis Hotline)</a:t>
            </a:r>
          </a:p>
          <a:p>
            <a:r>
              <a:rPr lang="en-US" sz="1200" dirty="0"/>
              <a:t>970‐472‐4204 (Fort Collins Office)</a:t>
            </a:r>
          </a:p>
          <a:p>
            <a:r>
              <a:rPr lang="en-US" sz="1000" dirty="0"/>
              <a:t> </a:t>
            </a:r>
          </a:p>
          <a:p>
            <a:r>
              <a:rPr lang="en-US" sz="1400" b="1" u="sng" dirty="0"/>
              <a:t>Crossroads Safehouse (Domestic Violence)</a:t>
            </a:r>
            <a:r>
              <a:rPr lang="en-US" sz="1100" b="1" u="sng" dirty="0"/>
              <a:t> </a:t>
            </a:r>
            <a:endParaRPr lang="en-US" sz="1100" u="sng" dirty="0"/>
          </a:p>
          <a:p>
            <a:r>
              <a:rPr lang="en-US" sz="1200" dirty="0"/>
              <a:t>Provides counseling, crisis intervention, and advocacy services. </a:t>
            </a:r>
          </a:p>
          <a:p>
            <a:r>
              <a:rPr lang="en-US" sz="1000" b="1" dirty="0"/>
              <a:t> </a:t>
            </a:r>
            <a:endParaRPr lang="en-US" sz="1000" dirty="0"/>
          </a:p>
          <a:p>
            <a:r>
              <a:rPr lang="en-US" sz="1200" dirty="0"/>
              <a:t>970-482-3502 (24-Hour Crisis Hotline)</a:t>
            </a:r>
          </a:p>
          <a:p>
            <a:r>
              <a:rPr lang="en-US" sz="1200" dirty="0"/>
              <a:t>970‐530‐2353 (Fort Collins Office)</a:t>
            </a:r>
          </a:p>
          <a:p>
            <a:r>
              <a:rPr lang="en-US" sz="1000" dirty="0"/>
              <a:t> </a:t>
            </a:r>
          </a:p>
          <a:p>
            <a:r>
              <a:rPr lang="en-US" sz="1400" b="1" u="sng" dirty="0"/>
              <a:t>Rape, Abuse &amp; Incest National Network (RAINN)</a:t>
            </a:r>
            <a:r>
              <a:rPr lang="en-US" sz="1100" b="1" u="sng" dirty="0"/>
              <a:t> </a:t>
            </a:r>
            <a:endParaRPr lang="en-US" sz="1100" u="sng" dirty="0"/>
          </a:p>
          <a:p>
            <a:r>
              <a:rPr lang="en-US" sz="1200" dirty="0"/>
              <a:t>Provides counseling by phone or live online communication.</a:t>
            </a:r>
          </a:p>
          <a:p>
            <a:r>
              <a:rPr lang="en-US" sz="1000" dirty="0"/>
              <a:t> </a:t>
            </a:r>
          </a:p>
          <a:p>
            <a:r>
              <a:rPr lang="en-US" sz="1200" dirty="0"/>
              <a:t>1‐800‐656‐4673 (24-Hour National Crisis Hotline) </a:t>
            </a:r>
          </a:p>
          <a:p>
            <a:r>
              <a:rPr lang="en-US" sz="1200" dirty="0"/>
              <a:t>Online Chat: </a:t>
            </a:r>
            <a:r>
              <a:rPr lang="en-US" sz="1200" u="sng" dirty="0"/>
              <a:t>https://hotline.rainn.org/online</a:t>
            </a:r>
            <a:r>
              <a:rPr lang="en-US" sz="1200" dirty="0"/>
              <a:t> </a:t>
            </a:r>
            <a:r>
              <a:rPr lang="en-US" sz="1000" dirty="0"/>
              <a:t> </a:t>
            </a:r>
          </a:p>
          <a:p>
            <a:r>
              <a:rPr lang="en-US" sz="1000" b="1" dirty="0"/>
              <a:t> </a:t>
            </a:r>
            <a:endParaRPr lang="en-US" sz="1000" dirty="0"/>
          </a:p>
          <a:p>
            <a:r>
              <a:rPr lang="en-US" sz="1400" b="1" u="sng" dirty="0">
                <a:solidFill>
                  <a:schemeClr val="accent1"/>
                </a:solidFill>
                <a:effectLst>
                  <a:outerShdw blurRad="38100" dist="38100" dir="2700000" algn="tl">
                    <a:srgbClr val="000000">
                      <a:alpha val="43137"/>
                    </a:srgbClr>
                  </a:outerShdw>
                </a:effectLst>
              </a:rPr>
              <a:t>Non-Confidential Support On-Campus</a:t>
            </a:r>
            <a:endParaRPr lang="en-US" sz="1400" u="sng" dirty="0">
              <a:solidFill>
                <a:schemeClr val="accent1"/>
              </a:solidFill>
              <a:effectLst>
                <a:outerShdw blurRad="38100" dist="38100" dir="2700000" algn="tl">
                  <a:srgbClr val="000000">
                    <a:alpha val="43137"/>
                  </a:srgbClr>
                </a:outerShdw>
              </a:effectLst>
            </a:endParaRPr>
          </a:p>
          <a:p>
            <a:r>
              <a:rPr lang="en-US" sz="1000" b="1" dirty="0"/>
              <a:t> </a:t>
            </a:r>
            <a:endParaRPr lang="en-US" sz="1000" dirty="0"/>
          </a:p>
          <a:p>
            <a:r>
              <a:rPr lang="en-US" sz="1400" b="1" u="sng" dirty="0"/>
              <a:t>Tell Someone</a:t>
            </a:r>
            <a:endParaRPr lang="en-US" sz="1400" u="sng" dirty="0"/>
          </a:p>
          <a:p>
            <a:r>
              <a:rPr lang="en-US" sz="1200" dirty="0"/>
              <a:t>Tell Someone provides you professional access to discuss mental health or safety concerns that you may have about a student or employee on campus.</a:t>
            </a:r>
          </a:p>
          <a:p>
            <a:r>
              <a:rPr lang="en-US" sz="1000" b="1" dirty="0"/>
              <a:t> </a:t>
            </a:r>
            <a:endParaRPr lang="en-US" sz="1000" dirty="0"/>
          </a:p>
          <a:p>
            <a:r>
              <a:rPr lang="en-US" sz="1200" dirty="0"/>
              <a:t>(970) 491-1350</a:t>
            </a:r>
          </a:p>
          <a:p>
            <a:r>
              <a:rPr lang="en-US" sz="1000" dirty="0"/>
              <a:t> </a:t>
            </a:r>
          </a:p>
          <a:p>
            <a:r>
              <a:rPr lang="en-US" sz="1200" dirty="0"/>
              <a:t>Website: </a:t>
            </a:r>
            <a:r>
              <a:rPr lang="en-US" sz="1200" u="sng" dirty="0"/>
              <a:t>http://www.supportandsafety.colostate.edu/tellsomeone</a:t>
            </a:r>
            <a:r>
              <a:rPr lang="en-US" sz="1000" dirty="0"/>
              <a:t> </a:t>
            </a:r>
          </a:p>
          <a:p>
            <a:r>
              <a:rPr lang="en-US" sz="1000" dirty="0"/>
              <a:t> </a:t>
            </a:r>
            <a:r>
              <a:rPr lang="en-US" sz="1000" b="1" dirty="0"/>
              <a:t> </a:t>
            </a:r>
            <a:endParaRPr lang="en-US" sz="1000" dirty="0"/>
          </a:p>
          <a:p>
            <a:r>
              <a:rPr lang="en-US" sz="1400" b="1" u="sng" dirty="0"/>
              <a:t>Responsible Employees (CSU Faculty and Staff) </a:t>
            </a:r>
            <a:endParaRPr lang="en-US" sz="1400" u="sng" dirty="0"/>
          </a:p>
          <a:p>
            <a:r>
              <a:rPr lang="en-US" sz="1050" dirty="0"/>
              <a:t>All CSU employees and volunteers are classified and designated as Responsible Employees. Responsible Employees are required to report any information related to incidents of sex-based discrimination, harassment, interpersonal violence, </a:t>
            </a:r>
            <a:r>
              <a:rPr lang="en-US" sz="1050" i="1" dirty="0"/>
              <a:t>and/or retaliation involving students disclosed to them to the campus Title IX Coordinator. </a:t>
            </a:r>
            <a:endParaRPr lang="en-US" sz="1050" dirty="0"/>
          </a:p>
        </p:txBody>
      </p:sp>
    </p:spTree>
    <p:extLst>
      <p:ext uri="{BB962C8B-B14F-4D97-AF65-F5344CB8AC3E}">
        <p14:creationId xmlns:p14="http://schemas.microsoft.com/office/powerpoint/2010/main" val="1515994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A81C38-B0A1-45BA-8FE2-C19CD3824EE1}"/>
              </a:ext>
            </a:extLst>
          </p:cNvPr>
          <p:cNvSpPr txBox="1"/>
          <p:nvPr/>
        </p:nvSpPr>
        <p:spPr>
          <a:xfrm>
            <a:off x="358923" y="184396"/>
            <a:ext cx="2033337" cy="861774"/>
          </a:xfrm>
          <a:prstGeom prst="rect">
            <a:avLst/>
          </a:prstGeom>
          <a:noFill/>
        </p:spPr>
        <p:txBody>
          <a:bodyPr wrap="square" rtlCol="0">
            <a:spAutoFit/>
          </a:bodyPr>
          <a:lstStyle/>
          <a:p>
            <a:pPr algn="ctr"/>
            <a:r>
              <a:rPr lang="en-US" sz="2500" b="1" u="sng" dirty="0">
                <a:solidFill>
                  <a:schemeClr val="accent1"/>
                </a:solidFill>
              </a:rPr>
              <a:t>Thank you!</a:t>
            </a:r>
          </a:p>
          <a:p>
            <a:pPr algn="ctr"/>
            <a:endParaRPr lang="en-US" sz="2500" b="1" u="sng" dirty="0">
              <a:solidFill>
                <a:schemeClr val="accent1"/>
              </a:solidFill>
            </a:endParaRPr>
          </a:p>
        </p:txBody>
      </p:sp>
      <p:sp>
        <p:nvSpPr>
          <p:cNvPr id="4" name="TextBox 3">
            <a:extLst>
              <a:ext uri="{FF2B5EF4-FFF2-40B4-BE49-F238E27FC236}">
                <a16:creationId xmlns:a16="http://schemas.microsoft.com/office/drawing/2014/main" id="{2498D271-B1A7-455A-BA31-C916F7E8FCFC}"/>
              </a:ext>
            </a:extLst>
          </p:cNvPr>
          <p:cNvSpPr txBox="1"/>
          <p:nvPr/>
        </p:nvSpPr>
        <p:spPr>
          <a:xfrm>
            <a:off x="2392260" y="2020338"/>
            <a:ext cx="7407479" cy="1631216"/>
          </a:xfrm>
          <a:prstGeom prst="rect">
            <a:avLst/>
          </a:prstGeom>
          <a:noFill/>
        </p:spPr>
        <p:txBody>
          <a:bodyPr wrap="square" rtlCol="0">
            <a:spAutoFit/>
          </a:bodyPr>
          <a:lstStyle/>
          <a:p>
            <a:pPr algn="ctr" fontAlgn="base"/>
            <a:r>
              <a:rPr lang="en-US" sz="3200" b="1" dirty="0"/>
              <a:t>“It takes a village to raise a child, also it takes a village to abuse one.”  </a:t>
            </a:r>
          </a:p>
          <a:p>
            <a:pPr algn="ctr" fontAlgn="base"/>
            <a:r>
              <a:rPr lang="en-US" b="1" dirty="0"/>
              <a:t>-Spotlight (Faust et al., 2015). </a:t>
            </a:r>
          </a:p>
          <a:p>
            <a:endParaRPr lang="en-US" dirty="0"/>
          </a:p>
        </p:txBody>
      </p:sp>
    </p:spTree>
    <p:extLst>
      <p:ext uri="{BB962C8B-B14F-4D97-AF65-F5344CB8AC3E}">
        <p14:creationId xmlns:p14="http://schemas.microsoft.com/office/powerpoint/2010/main" val="90777472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487</TotalTime>
  <Words>668</Words>
  <Application>Microsoft Office PowerPoint</Application>
  <PresentationFormat>Widescreen</PresentationFormat>
  <Paragraphs>111</Paragraphs>
  <Slides>11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Arial</vt:lpstr>
      <vt:lpstr>Calibri</vt:lpstr>
      <vt:lpstr>Century Gothic</vt:lpstr>
      <vt:lpstr>Symbol</vt:lpstr>
      <vt:lpstr>Times New Roman</vt:lpstr>
      <vt:lpstr>Wingdings 3</vt:lpstr>
      <vt:lpstr>Wisp</vt:lpstr>
      <vt:lpstr>Acrobat Document</vt:lpstr>
      <vt:lpstr>TITLE IX </vt:lpstr>
      <vt:lpstr>“No person in the United States shall,  on the basis of sex, be excluded from participation in, be denied the benefits of, or be subjected to discrimination under any education program or activity receiving Federal financial assistance.”  </vt:lpstr>
      <vt:lpstr>History of Title IX and its campus influence today </vt:lpstr>
      <vt:lpstr>PowerPoint Presentation</vt:lpstr>
      <vt:lpstr>PowerPoint Presentation</vt:lpstr>
      <vt:lpstr>PowerPoint Presentation</vt:lpstr>
      <vt:lpstr>What non-compliance liability has looked like in recent years</vt:lpstr>
      <vt:lpstr>PowerPoint Presentation</vt:lpstr>
      <vt:lpstr> Can Be Found @:   - University Policy Library  http://policylibrary.colostate.edu/   - Support and Safety Assessment/Title IX Programs  http://supportandsafety.colostate.edu/home.aspx</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Hodgin,Sandi</dc:creator>
  <cp:lastModifiedBy>Hodgin,Sandi</cp:lastModifiedBy>
  <cp:revision>101</cp:revision>
  <dcterms:created xsi:type="dcterms:W3CDTF">2018-12-20T22:43:00Z</dcterms:created>
  <dcterms:modified xsi:type="dcterms:W3CDTF">2019-02-12T18:21:01Z</dcterms:modified>
</cp:coreProperties>
</file>